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1_22C7B747.xml" ContentType="application/vnd.ms-powerpoint.comments+xml"/>
  <Override PartName="/ppt/notesSlides/notesSlide5.xml" ContentType="application/vnd.openxmlformats-officedocument.presentationml.notesSlide+xml"/>
  <Override PartName="/ppt/comments/modernComment_103_230CF132.xml" ContentType="application/vnd.ms-powerpoint.comments+xml"/>
  <Override PartName="/ppt/notesSlides/notesSlide6.xml" ContentType="application/vnd.openxmlformats-officedocument.presentationml.notesSlide+xml"/>
  <Override PartName="/ppt/comments/modernComment_102_62F2A557.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7FFFFFEB_D03AE04.xml" ContentType="application/vnd.ms-powerpoint.comments+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79" r:id="rId4"/>
  </p:sldMasterIdLst>
  <p:notesMasterIdLst>
    <p:notesMasterId r:id="rId20"/>
  </p:notesMasterIdLst>
  <p:sldIdLst>
    <p:sldId id="2147483643" r:id="rId5"/>
    <p:sldId id="2147483645" r:id="rId6"/>
    <p:sldId id="260" r:id="rId7"/>
    <p:sldId id="257" r:id="rId8"/>
    <p:sldId id="259" r:id="rId9"/>
    <p:sldId id="258" r:id="rId10"/>
    <p:sldId id="256" r:id="rId11"/>
    <p:sldId id="261" r:id="rId12"/>
    <p:sldId id="262" r:id="rId13"/>
    <p:sldId id="263" r:id="rId14"/>
    <p:sldId id="2147479886" r:id="rId15"/>
    <p:sldId id="2147483627" r:id="rId16"/>
    <p:sldId id="2147483628" r:id="rId17"/>
    <p:sldId id="2147483635" r:id="rId18"/>
    <p:sldId id="2147479917" r:id="rId19"/>
  </p:sldIdLst>
  <p:sldSz cx="12192000" cy="6858000"/>
  <p:notesSz cx="6858000" cy="9144000"/>
  <p:embeddedFontLst>
    <p:embeddedFont>
      <p:font typeface="Graphik"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bold r:id="rId30"/>
      <p:italic r:id="rId31"/>
      <p:boldItalic r:id="rId32"/>
    </p:embeddedFont>
    <p:embeddedFont>
      <p:font typeface="Open Sans SemiBold" panose="020B07060308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CONTEXT" id="{76520A5D-B03B-4111-BDB2-32862A79164B}">
          <p14:sldIdLst>
            <p14:sldId id="2147483643"/>
            <p14:sldId id="2147483645"/>
            <p14:sldId id="260"/>
            <p14:sldId id="257"/>
            <p14:sldId id="259"/>
            <p14:sldId id="258"/>
            <p14:sldId id="256"/>
            <p14:sldId id="261"/>
            <p14:sldId id="262"/>
            <p14:sldId id="263"/>
            <p14:sldId id="2147479886"/>
            <p14:sldId id="2147483627"/>
            <p14:sldId id="2147483628"/>
            <p14:sldId id="2147483635"/>
            <p14:sldId id="21474799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37" roundtripDataSignature="AMtx7mis9zDVTyz0CpUjrTnf1r6rVw/mO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446D08-78A8-6FDD-06C5-9839F16A6F5C}" name="Maelle Pelisson" initials="MP" userId="S::maelle.pelisson@businessfornature.org::5bf84c1c-2e46-4675-95f0-ea4ea8eeebdf" providerId="AD"/>
  <p188:author id="{842F9719-5085-ECF8-A927-2BA5F2725A08}" name="Eva Zabey" initials="EZ" userId="S::eva.zabey@businessfornature.org::f48679fe-84c4-43f7-bf95-65dfb68e1a21" providerId="AD"/>
  <p188:author id="{2C72E125-F716-DFF8-9FFF-CCF495B1F0E4}" name="Usuário Convidado" initials="UC" userId="S::urn:spo:anon#7d1d92a2adbc54358a25df755f5008d4e650055fe755ac16e92a2efe64b4a052::" providerId="AD"/>
  <p188:author id="{E0C34829-752E-F0F0-B1AB-A06A609DCB46}" name="Michael Ofosuhene-Wise" initials="MO" userId="S::michael.ofosuhene@businessfornature.org::64491e41-55da-4627-833a-913ce800e0f1" providerId="AD"/>
  <p188:author id="{3C763541-6C7A-028A-3846-FE2DCEE428A0}" name="Eva Zabey" initials="EZ" userId="S::eva.zabey@businessfornature.org::71c0e4d3-f631-421b-b408-dfad60da799a" providerId="AD"/>
  <p188:author id="{E444C742-A93B-7B15-B60A-B2999B7C7ED4}" name="Shell Lin" initials="SL" userId="S::shell.lin@businessfornature.org::4e76cab5-37c9-478e-9e01-c3be92ef811a" providerId="AD"/>
  <p188:author id="{664CD359-DF19-3FD8-FCE0-2D9D505A4271}" name="Lucy Coast" initials="LC" userId="S::lucy.coast@businessfornature.org::8d33de3d-1525-49b4-b983-9568a1651ed5" providerId="AD"/>
  <p188:author id="{EDB61460-5836-B9A9-B5A8-12CCACFE76F4}" name="Guest User" initials="GU" userId="S::urn:spo:anon#74ba481ff2857ebe5ebcfaca1c2693d21c2f43c118e2ab2f51f3929565f46d51::" providerId="AD"/>
  <p188:author id="{0D383464-B46D-95BB-647D-3AB03E3EEBF1}" name="Lucy Coast" initials="LC" userId="S::lucy.coast@businessfornature.org::f27e07c7-6658-404f-ae86-3202b9824642" providerId="AD"/>
  <p188:author id="{E437B264-97DE-4B01-4CAB-FCEE2DA328C1}" name="Constanza Torres" initials="CT" userId="S::constanza.torres@businessfornature.org::d0965503-828c-43a8-abac-d45c4a9b76de" providerId="AD"/>
  <p188:author id="{1FE34572-C365-6162-4215-5019DDF86FBE}" name="来宾用户" initials="来宾" userId="S::urn:spo:anon#6676084251c1287928e0ccee1140e0e6e8e1907f27d766080b5987b42e74a757::" providerId="AD"/>
  <p188:author id="{D8A6A172-3892-7B5B-6C3F-BD22EAF8F85E}" name="Gemma Tooze" initials="GT" userId="S::gemma.tooze@businessfornature.org::e24cffdb-d218-425a-8241-73f11fb54167" providerId="AD"/>
  <p188:author id="{23D59579-CCB6-1685-B3CF-7DA5144ADD24}" name="Guest User" initials="GU" userId="S::urn:spo:anon#f70974ca508696cbf653342c0e5cf73d9dfabd53dc60cc54c166d898e47f4820::" providerId="AD"/>
  <p188:author id="{3FF8348B-A048-E80D-C2CA-443AFFFF5DE1}" name="Louise Amand" initials="LA" userId="S::louise.amand@capitalscoalition.org::a4791d8b-d09c-4e60-b382-cd06644f5b39" providerId="AD"/>
  <p188:author id="{641B48A1-0D80-BD44-2036-41690A0BA594}" name="Quentin Meekers" initials="" userId="S::quentin.meekers@businessfornature.org::5449cc92-4dfb-4747-93eb-e865d40b00cc" providerId="AD"/>
  <p188:author id="{5FBFC5A7-F448-8493-F399-978249F50A05}" name="Michael Ofosuhene-Wise" initials="MOW" userId="S::michael.ofosuhene@businessfornature.org::9ba8b25e-5289-4c33-986b-d24c2bddfd8a" providerId="AD"/>
  <p188:author id="{0550E5AC-5194-B0C6-1DD7-917382206C44}" name="John Sabet" initials="JS" userId="S::john.sabet@businessfornature.org::04b74524-67e8-4e38-afd7-9370209f8fd5" providerId="AD"/>
  <p188:author id="{4A2F9BB5-2DE2-F293-2EFB-A9EEB589B2F8}" name="Guest User" initials="GU" userId="S::urn:spo:anon#5ab49566a63c0050b790e90bcd497012611f821b991cad6387b7f3773a442b3e::" providerId="AD"/>
  <p188:author id="{3D56AFB6-7A57-D0DA-48A9-11E29CC8F0C9}" name="Johanna Delmelle" initials="JD" userId="S::johanna.delmelle@businessfornature.org::abc67fd3-fd6f-4a92-8d2e-fb6e1b1e61fc" providerId="AD"/>
  <p188:author id="{A624D2BC-874B-1705-F928-67DA24FADC0E}" name="Zoe Greindl" initials="ZG" userId="S::zoe.greindl@businessfornature.org::6bc37861-1d32-4af6-9359-fc86aa9c0637" providerId="AD"/>
  <p188:author id="{C1C825C0-5E2B-F66A-B871-09A93671A955}" name="Albert Askeljung" initials="AA" userId="S::albert.askeljung@businessfornature.org::42fe3ded-9cc4-483b-aabf-df5069dd4724" providerId="AD"/>
  <p188:author id="{B807A8C6-1653-0954-F7ED-DBDABC154130}" name="Anna Brearley" initials="AB" userId="S::anna.brearley@businessfornature.org::e755ac31-bcfb-48a0-98d4-3e0a9132f765" providerId="AD"/>
  <p188:author id="{8F8B55C9-AB7B-0ED9-CF12-8B08F396BD8F}" name="Pedro Martins" initials="PM" userId="S::pedro.martins@capitalscoalition.org::2ff3b433-90f2-4938-9877-abe8ffa4d30d" providerId="AD"/>
  <p188:author id="{900A55D0-47AE-DE28-CD45-5D3F77A554D7}" name="Shell Lin" initials="SL" userId="S::shell.lin@businessfornature.org::9d20f6cf-ae91-403e-a8d1-d4d603a56f3b" providerId="AD"/>
  <p188:author id="{D010C7D8-72D4-BE53-F90B-557049043814}" name="Meekers, Quentin" initials="MQ" userId="Meekers, Quentin" providerId="None"/>
  <p188:author id="{B4E27AE7-3F42-0012-3A49-61E120A0E784}" name="Maelle Pelisson" initials="MP" userId="S::maelle.pelisson@businessfornature.org::424e5e67-bc0b-4c88-ac1f-0aefde3452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y Coast" initials="LC" lastIdx="27" clrIdx="0">
    <p:extLst>
      <p:ext uri="{19B8F6BF-5375-455C-9EA6-DF929625EA0E}">
        <p15:presenceInfo xmlns:p15="http://schemas.microsoft.com/office/powerpoint/2012/main" userId="S::lucy.coast@businessfornature.org::f27e07c7-6658-404f-ae86-3202b9824642" providerId="AD"/>
      </p:ext>
    </p:extLst>
  </p:cmAuthor>
  <p:cmAuthor id="2" name="Eva Zabey" initials="EZ" lastIdx="33" clrIdx="1">
    <p:extLst>
      <p:ext uri="{19B8F6BF-5375-455C-9EA6-DF929625EA0E}">
        <p15:presenceInfo xmlns:p15="http://schemas.microsoft.com/office/powerpoint/2012/main" userId="S::eva.zabey@businessfornature.org::f48679fe-84c4-43f7-bf95-65dfb68e1a21" providerId="AD"/>
      </p:ext>
    </p:extLst>
  </p:cmAuthor>
  <p:cmAuthor id="3" name="Michael Ofosuhene-Wise" initials="MOW" lastIdx="7" clrIdx="2">
    <p:extLst>
      <p:ext uri="{19B8F6BF-5375-455C-9EA6-DF929625EA0E}">
        <p15:presenceInfo xmlns:p15="http://schemas.microsoft.com/office/powerpoint/2012/main" userId="S::michael.ofosuhene@businessfornature.org::9ba8b25e-5289-4c33-986b-d24c2bddfd8a" providerId="AD"/>
      </p:ext>
    </p:extLst>
  </p:cmAuthor>
  <p:cmAuthor id="4" name="Shell Lin" initials="SL" lastIdx="5" clrIdx="3">
    <p:extLst>
      <p:ext uri="{19B8F6BF-5375-455C-9EA6-DF929625EA0E}">
        <p15:presenceInfo xmlns:p15="http://schemas.microsoft.com/office/powerpoint/2012/main" userId="S::shell.lin@businessfornature.org::9d20f6cf-ae91-403e-a8d1-d4d603a56f3b" providerId="AD"/>
      </p:ext>
    </p:extLst>
  </p:cmAuthor>
  <p:cmAuthor id="5" name="Maelle Pelisson" initials="MP" lastIdx="1" clrIdx="4">
    <p:extLst>
      <p:ext uri="{19B8F6BF-5375-455C-9EA6-DF929625EA0E}">
        <p15:presenceInfo xmlns:p15="http://schemas.microsoft.com/office/powerpoint/2012/main" userId="S::maelle.pelisson@businessfornature.org::424e5e67-bc0b-4c88-ac1f-0aefde345258" providerId="AD"/>
      </p:ext>
    </p:extLst>
  </p:cmAuthor>
  <p:cmAuthor id="6" name="Constanza Torres" initials="CT" lastIdx="1" clrIdx="5">
    <p:extLst>
      <p:ext uri="{19B8F6BF-5375-455C-9EA6-DF929625EA0E}">
        <p15:presenceInfo xmlns:p15="http://schemas.microsoft.com/office/powerpoint/2012/main" userId="S::constanza.torres@businessfornature.org::2a9d1dfa-2703-40b6-a678-c49b4254ae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B85"/>
    <a:srgbClr val="464749"/>
    <a:srgbClr val="FFFFFF"/>
    <a:srgbClr val="000000"/>
    <a:srgbClr val="72AFDA"/>
    <a:srgbClr val="695E82"/>
    <a:srgbClr val="8BA7D7"/>
    <a:srgbClr val="B0C5FF"/>
    <a:srgbClr val="F46717"/>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55470-E997-4BC5-52CE-85B412CFA8CB}" v="1" dt="2025-06-19T07:46:02.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138" Type="http://schemas.openxmlformats.org/officeDocument/2006/relationships/commentAuthors" Target="commentAuthors.xml"/><Relationship Id="rId141"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14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14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139" Type="http://schemas.openxmlformats.org/officeDocument/2006/relationships/presProps" Target="presProps.xml"/><Relationship Id="rId8" Type="http://schemas.openxmlformats.org/officeDocument/2006/relationships/slide" Target="slides/slide4.xml"/><Relationship Id="rId14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137" Type="http://customschemas.google.com/relationships/presentationmetadata" Target="metadata"/></Relationships>
</file>

<file path=ppt/comments/modernComment_101_22C7B747.xml><?xml version="1.0" encoding="utf-8"?>
<p188:cmLst xmlns:a="http://schemas.openxmlformats.org/drawingml/2006/main" xmlns:r="http://schemas.openxmlformats.org/officeDocument/2006/relationships" xmlns:p188="http://schemas.microsoft.com/office/powerpoint/2018/8/main">
  <p188:cm id="{1CB023D3-CF7B-4682-A750-3A3DA490F4D6}" authorId="{8F8B55C9-AB7B-0ED9-CF12-8B08F396BD8F}" created="2025-06-05T17:07:19.472">
    <pc:sldMkLst xmlns:pc="http://schemas.microsoft.com/office/powerpoint/2013/main/command">
      <pc:docMk/>
      <pc:sldMk cId="583513927" sldId="257"/>
    </pc:sldMkLst>
    <p188:txBody>
      <a:bodyPr/>
      <a:lstStyle/>
      <a:p>
        <a:r>
          <a:rPr lang="en-US"/>
          <a:t>I would keep this version - I find it more visual than the next, and it brings strong arguments</a:t>
        </a:r>
      </a:p>
    </p188:txBody>
  </p188:cm>
  <p188:cm id="{73AAF7DA-FDB8-4213-A7EC-4838741820A1}" authorId="{8F8B55C9-AB7B-0ED9-CF12-8B08F396BD8F}" created="2025-06-05T17:08:52.350">
    <ac:txMkLst xmlns:ac="http://schemas.microsoft.com/office/drawing/2013/main/command">
      <pc:docMk xmlns:pc="http://schemas.microsoft.com/office/powerpoint/2013/main/command"/>
      <pc:sldMk xmlns:pc="http://schemas.microsoft.com/office/powerpoint/2013/main/command" cId="583513927" sldId="257"/>
      <ac:spMk id="34" creationId="{A3702BA6-569A-4DFF-1F00-47EF6CA4CC1F}"/>
      <ac:txMk cp="191" len="95">
        <ac:context len="290" hash="803983925"/>
      </ac:txMk>
    </ac:txMkLst>
    <p188:pos x="2024062" y="2452687"/>
    <p188:replyLst>
      <p188:reply id="{6B85604F-B4A5-46E7-8ED1-FB4D325347E8}" authorId="{3FF8348B-A048-E80D-C2CA-443AFFFF5DE1}" created="2025-06-06T07:18:08.541">
        <p188:txBody>
          <a:bodyPr/>
          <a:lstStyle/>
          <a:p>
            <a:r>
              <a:rPr lang="fr-FR"/>
              <a:t>good to know it's the strongest argument for you. We can build upon this</a:t>
            </a:r>
          </a:p>
        </p188:txBody>
      </p188:reply>
    </p188:replyLst>
    <p188:txBody>
      <a:bodyPr/>
      <a:lstStyle/>
      <a:p>
        <a:r>
          <a:rPr lang="en-US"/>
          <a:t>For me, this is the strongest argument, to show why nature is relevant from a financial perspective. In other words, to show why the executive on the WBCSD video is right about accounting and investing on nature.</a:t>
        </a:r>
      </a:p>
    </p188:txBody>
    <p188:extLst>
      <p:ext xmlns:p="http://schemas.openxmlformats.org/presentationml/2006/main" uri="{57CB4572-C831-44C2-8A1C-0ADB6CCDFE69}">
        <p223:reactions xmlns:p223="http://schemas.microsoft.com/office/powerpoint/2022/03/main">
          <p223:rxn type="👍">
            <p223:instance time="2025-06-06T07:17:44.102" authorId="{3FF8348B-A048-E80D-C2CA-443AFFFF5DE1}"/>
          </p223:rxn>
        </p223:reactions>
      </p:ext>
    </p188:extLst>
  </p188:cm>
</p188:cmLst>
</file>

<file path=ppt/comments/modernComment_102_62F2A557.xml><?xml version="1.0" encoding="utf-8"?>
<p188:cmLst xmlns:a="http://schemas.openxmlformats.org/drawingml/2006/main" xmlns:r="http://schemas.openxmlformats.org/officeDocument/2006/relationships" xmlns:p188="http://schemas.microsoft.com/office/powerpoint/2018/8/main">
  <p188:cm id="{B51D8D7F-1535-4951-AE9A-6295EC79A1F7}" authorId="{8F8B55C9-AB7B-0ED9-CF12-8B08F396BD8F}" created="2025-06-05T17:11:22.011">
    <pc:sldMkLst xmlns:pc="http://schemas.microsoft.com/office/powerpoint/2013/main/command">
      <pc:docMk/>
      <pc:sldMk cId="1660069207" sldId="258"/>
    </pc:sldMkLst>
    <p188:txBody>
      <a:bodyPr/>
      <a:lstStyle/>
      <a:p>
        <a:r>
          <a:rPr lang="en-US"/>
          <a:t>I would put this first, but keep the text version afterwards, as a complement</a:t>
        </a:r>
      </a:p>
    </p188:txBody>
  </p188:cm>
</p188:cmLst>
</file>

<file path=ppt/comments/modernComment_103_230CF132.xml><?xml version="1.0" encoding="utf-8"?>
<p188:cmLst xmlns:a="http://schemas.openxmlformats.org/drawingml/2006/main" xmlns:r="http://schemas.openxmlformats.org/officeDocument/2006/relationships" xmlns:p188="http://schemas.microsoft.com/office/powerpoint/2018/8/main">
  <p188:cm id="{73F18CF3-EE9E-41A2-9C1A-D40A08B17648}" authorId="{8F8B55C9-AB7B-0ED9-CF12-8B08F396BD8F}" created="2025-06-05T17:09:33.601">
    <pc:sldMkLst xmlns:pc="http://schemas.microsoft.com/office/powerpoint/2013/main/command">
      <pc:docMk/>
      <pc:sldMk cId="588050738" sldId="259"/>
    </pc:sldMkLst>
    <p188:txBody>
      <a:bodyPr/>
      <a:lstStyle/>
      <a:p>
        <a:r>
          <a:rPr lang="en-US"/>
          <a:t>I would keep this version, as the course is self guided, not presented by someone</a:t>
        </a:r>
      </a:p>
    </p188:txBody>
  </p188:cm>
</p188:cmLst>
</file>

<file path=ppt/comments/modernComment_7FFFFFEB_D03AE04.xml><?xml version="1.0" encoding="utf-8"?>
<p188:cmLst xmlns:a="http://schemas.openxmlformats.org/drawingml/2006/main" xmlns:r="http://schemas.openxmlformats.org/officeDocument/2006/relationships" xmlns:p188="http://schemas.microsoft.com/office/powerpoint/2018/8/main">
  <p188:cm id="{B21572EC-1F22-48A8-909D-493E73F7063E}" authorId="{8F8B55C9-AB7B-0ED9-CF12-8B08F396BD8F}" created="2025-06-05T17:12:58.420">
    <pc:sldMkLst xmlns:pc="http://schemas.microsoft.com/office/powerpoint/2013/main/command">
      <pc:docMk/>
      <pc:sldMk cId="218344964" sldId="2147483627"/>
    </pc:sldMkLst>
    <p188:txBody>
      <a:bodyPr/>
      <a:lstStyle/>
      <a:p>
        <a:r>
          <a:rPr lang="en-US"/>
          <a:t>There was already examples presented in the journey, but they are 3 concise slides, so keeping them works for me</a:t>
        </a:r>
      </a:p>
    </p188:txBody>
    <p188:extLst>
      <p:ext xmlns:p="http://schemas.openxmlformats.org/presentationml/2006/main" uri="{57CB4572-C831-44C2-8A1C-0ADB6CCDFE69}">
        <p223:reactions xmlns:p223="http://schemas.microsoft.com/office/powerpoint/2022/03/main">
          <p223:rxn type="👍">
            <p223:instance time="2025-06-06T07:18:53.638" authorId="{3FF8348B-A048-E80D-C2CA-443AFFFF5DE1}"/>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pitalscoalition.org/capitals-approach/natural-capital-protocol/?fwp_filter_tabs=guide_supple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forum.org/press/2020/07/395-million-new-jobs-by-2030-if-businesses-prioritize-nature-says-world-economic-foru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ckinsey.com/capabilities/sustainability/our-insights/nature-in-the-balance-what-companies-can-do-to-restore-natural-capita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eforum.org/press/2020/07/395-million-new-jobs-by-2030-if-businesses-prioritize-nature-says-world-economic-foru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p>
        </p:txBody>
      </p:sp>
      <p:sp>
        <p:nvSpPr>
          <p:cNvPr id="670" name="Google Shape;6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a:effectLst/>
                <a:latin typeface="Calibri" panose="020F0502020204030204" pitchFamily="34" charset="0"/>
                <a:ea typeface="Times New Roman" panose="02020603050405020304" pitchFamily="18" charset="0"/>
                <a:cs typeface="Times New Roman" panose="02020603050405020304" pitchFamily="18" charset="0"/>
              </a:rPr>
              <a:t>For companies </a:t>
            </a:r>
            <a:r>
              <a:rPr lang="en-GB" sz="1800" b="1">
                <a:effectLst/>
                <a:latin typeface="Calibri" panose="020F0502020204030204" pitchFamily="34" charset="0"/>
                <a:ea typeface="Times New Roman" panose="02020603050405020304" pitchFamily="18" charset="0"/>
                <a:cs typeface="Times New Roman" panose="02020603050405020304" pitchFamily="18" charset="0"/>
              </a:rPr>
              <a:t>beginning their journey</a:t>
            </a:r>
            <a:r>
              <a:rPr lang="en-GB" sz="1800">
                <a:effectLst/>
                <a:latin typeface="Calibri" panose="020F0502020204030204" pitchFamily="34" charset="0"/>
                <a:ea typeface="Times New Roman" panose="02020603050405020304" pitchFamily="18" charset="0"/>
                <a:cs typeface="Times New Roman" panose="02020603050405020304" pitchFamily="18" charset="0"/>
              </a:rPr>
              <a:t>, Business for Nature, along with the World Economic Forum and World Business Council for Sustainable Development have developed ‘Sector Actions towards a Nature Positive Future’ – this highlights, for 12 key industry sectors – what are the key impacts and dependencies of the sector on nature and what are the priority actions businesses should take to contribute to a nature-positive future? This will be really useful to understand your business’ interface with nature and where your key action areas might be.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325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a:effectLst/>
                <a:latin typeface="Calibri" panose="020F0502020204030204" pitchFamily="34" charset="0"/>
                <a:ea typeface="Times New Roman" panose="02020603050405020304" pitchFamily="18" charset="0"/>
                <a:cs typeface="Times New Roman" panose="02020603050405020304" pitchFamily="18" charset="0"/>
              </a:rPr>
              <a:t>Companies that have followed the high-level actions and understand their interface with nature will be ready to develop a </a:t>
            </a:r>
            <a:r>
              <a:rPr lang="en-GB" sz="1100" b="1">
                <a:effectLst/>
                <a:latin typeface="Calibri" panose="020F0502020204030204" pitchFamily="34" charset="0"/>
                <a:ea typeface="Times New Roman" panose="02020603050405020304" pitchFamily="18" charset="0"/>
                <a:cs typeface="Times New Roman" panose="02020603050405020304" pitchFamily="18" charset="0"/>
              </a:rPr>
              <a:t>nature strategy</a:t>
            </a:r>
            <a:r>
              <a:rPr lang="en-GB" sz="1100">
                <a:effectLst/>
                <a:latin typeface="Calibri" panose="020F0502020204030204" pitchFamily="34" charset="0"/>
                <a:ea typeface="Times New Roman" panose="02020603050405020304" pitchFamily="18" charset="0"/>
                <a:cs typeface="Times New Roman" panose="02020603050405020304" pitchFamily="18" charset="0"/>
              </a:rPr>
              <a:t> to show how they consider and integrate nature in their decision-making to transform their operations and supply chains.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a:effectLst/>
                <a:latin typeface="Calibri" panose="020F0502020204030204" pitchFamily="34" charset="0"/>
                <a:cs typeface="Times New Roman" panose="02020603050405020304" pitchFamily="18" charset="0"/>
              </a:rPr>
              <a:t>Business for Nature coalition launched a global business action campaign called ‘It’s Now for Nature’ to bring all businesses to act on nature and contribute towards a nature-positive world by 2030.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a:solidFill>
                  <a:srgbClr val="464749"/>
                </a:solidFill>
                <a:effectLst/>
                <a:latin typeface="Open Sans" panose="020B0606030504020204" pitchFamily="34" charset="0"/>
                <a:ea typeface="Open Sans" panose="020B0606030504020204" pitchFamily="34" charset="0"/>
              </a:rPr>
              <a:t>This is a long-term campaign running until 2030. As a first step, we are asking businesses to </a:t>
            </a:r>
            <a:r>
              <a:rPr lang="en-GB" sz="1100" b="1">
                <a:solidFill>
                  <a:srgbClr val="464749"/>
                </a:solidFill>
                <a:effectLst/>
                <a:latin typeface="Open Sans" panose="020B0606030504020204" pitchFamily="34" charset="0"/>
                <a:ea typeface="Open Sans" panose="020B0606030504020204" pitchFamily="34" charset="0"/>
              </a:rPr>
              <a:t>develop a board or C-suite approved nature strategy</a:t>
            </a:r>
            <a:r>
              <a:rPr lang="en-GB" sz="1100">
                <a:solidFill>
                  <a:srgbClr val="464749"/>
                </a:solidFill>
                <a:effectLst/>
                <a:latin typeface="Open Sans" panose="020B0606030504020204" pitchFamily="34" charset="0"/>
                <a:ea typeface="Open Sans" panose="020B0606030504020204" pitchFamily="34" charset="0"/>
              </a:rPr>
              <a:t> and submit their strategy to the campaign through the campaign website.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a:solidFill>
                <a:srgbClr val="464749"/>
              </a:solidFill>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a:solidFill>
                  <a:srgbClr val="464749"/>
                </a:solidFill>
                <a:effectLst/>
                <a:latin typeface="Open Sans" panose="020B0606030504020204" pitchFamily="34" charset="0"/>
                <a:ea typeface="Open Sans" panose="020B0606030504020204" pitchFamily="34" charset="0"/>
              </a:rPr>
              <a:t>To support companies in this process, we have developed a Nature Strategy </a:t>
            </a:r>
            <a:r>
              <a:rPr lang="en-GB" sz="1100" u="none">
                <a:solidFill>
                  <a:srgbClr val="464749"/>
                </a:solidFill>
                <a:effectLst/>
                <a:latin typeface="Open Sans" panose="020B0606030504020204" pitchFamily="34" charset="0"/>
                <a:ea typeface="Open Sans" panose="020B0606030504020204" pitchFamily="34" charset="0"/>
              </a:rPr>
              <a:t>Handbook. </a:t>
            </a:r>
            <a:r>
              <a:rPr lang="en-GB" sz="1100" u="none">
                <a:effectLst/>
                <a:latin typeface="Open Sans" panose="020B0606030504020204" pitchFamily="34" charset="0"/>
                <a:ea typeface="SimSun" panose="02010600030101010101" pitchFamily="2" charset="-122"/>
                <a:cs typeface="Times New Roman (Body CS)"/>
              </a:rPr>
              <a:t>The handbook builds on ACT-D by guiding businesses to use the actions to create a nature strategy. </a:t>
            </a:r>
            <a:r>
              <a:rPr lang="en-GB" sz="1100" u="none">
                <a:solidFill>
                  <a:srgbClr val="008080"/>
                </a:solidFill>
                <a:effectLst/>
                <a:latin typeface="Open Sans" panose="020B0606030504020204" pitchFamily="34" charset="0"/>
                <a:ea typeface="SimSun" panose="02010600030101010101" pitchFamily="2" charset="-122"/>
                <a:cs typeface="Times New Roman (Body CS)"/>
              </a:rPr>
              <a:t>There are many frameworks that help you along specific steps of ACT-D and together, these can help you build a comprehensive nature strategy. In the Nature Handbook, we have provided a high-level overview of the key components of a credible nature strategy, and have referred to the TNFD, SBTN and other frameworks to provide detailed guidance on meeting each of these </a:t>
            </a:r>
            <a:r>
              <a:rPr lang="en-GB" sz="1100" u="none">
                <a:effectLst/>
                <a:latin typeface="Open Sans" panose="020B0606030504020204" pitchFamily="34" charset="0"/>
                <a:ea typeface="SimSun" panose="02010600030101010101" pitchFamily="2" charset="-122"/>
                <a:cs typeface="Times New Roman (Body CS)"/>
              </a:rPr>
              <a:t>components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u="none">
              <a:effectLst/>
              <a:latin typeface="Open Sans" panose="020B060603050402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u="none">
                <a:effectLst/>
                <a:latin typeface="Open Sans" panose="020B0606030504020204" pitchFamily="34" charset="0"/>
                <a:ea typeface="SimSun" panose="02010600030101010101" pitchFamily="2" charset="-122"/>
              </a:rPr>
              <a:t>Companies who join the campaign will benefit from</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u="none">
                <a:effectLst/>
                <a:latin typeface="Open Sans" panose="020B0606030504020204" pitchFamily="34" charset="0"/>
                <a:ea typeface="SimSun" panose="02010600030101010101" pitchFamily="2" charset="-122"/>
              </a:rPr>
              <a:t>Joining a growing community of businesses committed to scaling and speeding business action on nature.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u="none">
                <a:effectLst/>
                <a:latin typeface="Open Sans" panose="020B0606030504020204" pitchFamily="34" charset="0"/>
                <a:ea typeface="SimSun" panose="02010600030101010101" pitchFamily="2" charset="-122"/>
              </a:rPr>
              <a:t>Ensuring their nature strategy is on the right track to contribute to halting and reversing nature loss by 2030</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1100" u="none">
                <a:effectLst/>
                <a:latin typeface="Open Sans" panose="020B0606030504020204" pitchFamily="34" charset="0"/>
                <a:ea typeface="SimSun" panose="02010600030101010101" pitchFamily="2" charset="-122"/>
              </a:rPr>
              <a:t>Strengthening the legitimacy, visibility and accountability of actions both internally and externally.</a:t>
            </a:r>
            <a:endParaRPr lang="en-GB" u="none"/>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u="none"/>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u="none"/>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364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4587770D-AF13-AD58-5B70-CA0830B683B8}"/>
            </a:ext>
          </a:extLst>
        </p:cNvPr>
        <p:cNvGrpSpPr/>
        <p:nvPr/>
      </p:nvGrpSpPr>
      <p:grpSpPr>
        <a:xfrm>
          <a:off x="0" y="0"/>
          <a:ext cx="0" cy="0"/>
          <a:chOff x="0" y="0"/>
          <a:chExt cx="0" cy="0"/>
        </a:xfrm>
      </p:grpSpPr>
      <p:sp>
        <p:nvSpPr>
          <p:cNvPr id="211" name="Google Shape;211;p5:notes">
            <a:extLst>
              <a:ext uri="{FF2B5EF4-FFF2-40B4-BE49-F238E27FC236}">
                <a16:creationId xmlns:a16="http://schemas.microsoft.com/office/drawing/2014/main" id="{01ADCE8E-E433-AB90-3C42-5E52C034278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5:notes">
            <a:extLst>
              <a:ext uri="{FF2B5EF4-FFF2-40B4-BE49-F238E27FC236}">
                <a16:creationId xmlns:a16="http://schemas.microsoft.com/office/drawing/2014/main" id="{07297A4D-6EB7-5597-6DE7-F45B355CDB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542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5657B13C-3CF1-8229-E7A6-D10164E3B3D3}"/>
            </a:ext>
          </a:extLst>
        </p:cNvPr>
        <p:cNvGrpSpPr/>
        <p:nvPr/>
      </p:nvGrpSpPr>
      <p:grpSpPr>
        <a:xfrm>
          <a:off x="0" y="0"/>
          <a:ext cx="0" cy="0"/>
          <a:chOff x="0" y="0"/>
          <a:chExt cx="0" cy="0"/>
        </a:xfrm>
      </p:grpSpPr>
      <p:sp>
        <p:nvSpPr>
          <p:cNvPr id="211" name="Google Shape;211;p5:notes">
            <a:extLst>
              <a:ext uri="{FF2B5EF4-FFF2-40B4-BE49-F238E27FC236}">
                <a16:creationId xmlns:a16="http://schemas.microsoft.com/office/drawing/2014/main" id="{2E3C3C7E-48E2-32B5-778C-F497E2A99A4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indent="-171450">
              <a:lnSpc>
                <a:spcPct val="100000"/>
              </a:lnSpc>
              <a:spcBef>
                <a:spcPts val="0"/>
              </a:spcBef>
              <a:spcAft>
                <a:spcPts val="2400"/>
              </a:spcAft>
              <a:tabLst>
                <a:tab pos="0" algn="l"/>
              </a:tabLst>
            </a:pPr>
            <a:r>
              <a:rPr lang="en-GB"/>
              <a:t>‘Nature’ refers to the natural world, with an emphasis on the </a:t>
            </a:r>
            <a:r>
              <a:rPr lang="en-GB" b="1">
                <a:latin typeface="Open Sans" panose="020B0606030504020204" pitchFamily="34" charset="0"/>
                <a:ea typeface="Open Sans" panose="020B0606030504020204" pitchFamily="34" charset="0"/>
                <a:cs typeface="Open Sans" panose="020B0606030504020204" pitchFamily="34" charset="0"/>
              </a:rPr>
              <a:t>diversity</a:t>
            </a:r>
            <a:r>
              <a:rPr lang="en-GB"/>
              <a:t> of living organisms (including people) and their interactions among themselves and with their environment.</a:t>
            </a:r>
          </a:p>
          <a:p>
            <a:pPr marL="171450" indent="-171450">
              <a:lnSpc>
                <a:spcPct val="100000"/>
              </a:lnSpc>
              <a:spcBef>
                <a:spcPts val="0"/>
              </a:spcBef>
              <a:spcAft>
                <a:spcPts val="2400"/>
              </a:spcAft>
              <a:tabLst>
                <a:tab pos="0" algn="l"/>
              </a:tabLst>
            </a:pPr>
            <a:endParaRPr lang="en-GB"/>
          </a:p>
          <a:p>
            <a:pPr marL="171450" indent="-171450">
              <a:lnSpc>
                <a:spcPct val="100000"/>
              </a:lnSpc>
              <a:spcBef>
                <a:spcPts val="0"/>
              </a:spcBef>
              <a:spcAft>
                <a:spcPts val="2400"/>
              </a:spcAft>
              <a:tabLst>
                <a:tab pos="0" algn="l"/>
              </a:tabLst>
            </a:pPr>
            <a:r>
              <a:rPr lang="en-GB"/>
              <a:t>Nature can be understood through a construct of </a:t>
            </a:r>
            <a:r>
              <a:rPr lang="en-GB" b="1">
                <a:latin typeface="Open Sans" panose="020B0606030504020204" pitchFamily="34" charset="0"/>
                <a:ea typeface="Open Sans" panose="020B0606030504020204" pitchFamily="34" charset="0"/>
                <a:cs typeface="Open Sans" panose="020B0606030504020204" pitchFamily="34" charset="0"/>
              </a:rPr>
              <a:t>four realms </a:t>
            </a:r>
            <a:r>
              <a:rPr lang="en-GB"/>
              <a:t>which are </a:t>
            </a:r>
            <a:r>
              <a:rPr lang="en-GB" b="1">
                <a:latin typeface="Open Sans" panose="020B0606030504020204" pitchFamily="34" charset="0"/>
                <a:ea typeface="Open Sans" panose="020B0606030504020204" pitchFamily="34" charset="0"/>
                <a:cs typeface="Open Sans" panose="020B0606030504020204" pitchFamily="34" charset="0"/>
              </a:rPr>
              <a:t>interconnected and interdependent. </a:t>
            </a:r>
            <a:r>
              <a:rPr lang="en-GB" b="0">
                <a:latin typeface="Open Sans" panose="020B0606030504020204" pitchFamily="34" charset="0"/>
                <a:ea typeface="Open Sans" panose="020B0606030504020204" pitchFamily="34" charset="0"/>
                <a:cs typeface="Open Sans" panose="020B0606030504020204" pitchFamily="34" charset="0"/>
              </a:rPr>
              <a:t>These are Land, Ocean, Freshwater and Atmosphere. </a:t>
            </a:r>
          </a:p>
          <a:p>
            <a:pPr marL="171450" indent="-171450">
              <a:lnSpc>
                <a:spcPct val="100000"/>
              </a:lnSpc>
              <a:spcBef>
                <a:spcPts val="0"/>
              </a:spcBef>
              <a:spcAft>
                <a:spcPts val="2400"/>
              </a:spcAft>
              <a:tabLst>
                <a:tab pos="0" algn="l"/>
              </a:tabLst>
            </a:pPr>
            <a:endParaRPr lang="en-GB" b="0">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00000"/>
              </a:lnSpc>
              <a:spcBef>
                <a:spcPts val="0"/>
              </a:spcBef>
              <a:spcAft>
                <a:spcPts val="2400"/>
              </a:spcAft>
              <a:tabLst>
                <a:tab pos="0" algn="l"/>
              </a:tabLst>
            </a:pPr>
            <a:r>
              <a:rPr lang="en-GB" b="0">
                <a:latin typeface="Open Sans" panose="020B0606030504020204" pitchFamily="34" charset="0"/>
                <a:ea typeface="Open Sans" panose="020B0606030504020204" pitchFamily="34" charset="0"/>
                <a:cs typeface="Open Sans" panose="020B0606030504020204" pitchFamily="34" charset="0"/>
              </a:rPr>
              <a:t>Biodiversity refers to the variety of living things in different environments, including diversity of ecosystems, between species and within species.</a:t>
            </a:r>
          </a:p>
          <a:p>
            <a:pPr marL="171450" indent="-171450">
              <a:lnSpc>
                <a:spcPct val="100000"/>
              </a:lnSpc>
              <a:spcBef>
                <a:spcPts val="0"/>
              </a:spcBef>
              <a:spcAft>
                <a:spcPts val="2400"/>
              </a:spcAft>
              <a:tabLst>
                <a:tab pos="0" algn="l"/>
              </a:tabLst>
            </a:pPr>
            <a:endParaRPr lang="en-GB" b="1">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00000"/>
              </a:lnSpc>
              <a:spcBef>
                <a:spcPts val="0"/>
              </a:spcBef>
              <a:spcAft>
                <a:spcPts val="2400"/>
              </a:spcAft>
              <a:tabLst>
                <a:tab pos="0" algn="l"/>
              </a:tabLst>
            </a:pPr>
            <a:r>
              <a:rPr lang="en-GB"/>
              <a:t>Think of environmental assets as </a:t>
            </a:r>
            <a:r>
              <a:rPr lang="en-GB" b="1"/>
              <a:t>nature’s capita</a:t>
            </a:r>
            <a:r>
              <a:rPr lang="en-GB"/>
              <a:t>l – things like forests, wetlands and healthy soils. Flows are the benefits we receive from healthy environmental assets, this includes clean water filtration by wetlands, pollination of crops by bees and butterflies or flood protection by coastal forests. </a:t>
            </a:r>
          </a:p>
          <a:p>
            <a:pPr marL="0" indent="0">
              <a:lnSpc>
                <a:spcPct val="100000"/>
              </a:lnSpc>
              <a:spcBef>
                <a:spcPts val="0"/>
              </a:spcBef>
              <a:spcAft>
                <a:spcPts val="2400"/>
              </a:spcAft>
              <a:buNone/>
              <a:tabLst>
                <a:tab pos="0" algn="l"/>
              </a:tabLst>
            </a:pPr>
            <a:endParaRPr lang="en-GB"/>
          </a:p>
          <a:p>
            <a:pPr marL="171450" indent="-171450">
              <a:lnSpc>
                <a:spcPct val="100000"/>
              </a:lnSpc>
              <a:spcBef>
                <a:spcPts val="0"/>
              </a:spcBef>
              <a:spcAft>
                <a:spcPts val="2400"/>
              </a:spcAft>
              <a:tabLst>
                <a:tab pos="0" algn="l"/>
              </a:tabLst>
            </a:pPr>
            <a:r>
              <a:rPr lang="en-GB"/>
              <a:t>Nature provides a wealth of benefits - it provides human development and equality, economic value and security, and increases our resilience to climate.</a:t>
            </a:r>
          </a:p>
          <a:p>
            <a:pPr marL="171450" indent="-171450">
              <a:lnSpc>
                <a:spcPct val="100000"/>
              </a:lnSpc>
              <a:spcBef>
                <a:spcPts val="0"/>
              </a:spcBef>
              <a:spcAft>
                <a:spcPts val="2400"/>
              </a:spcAft>
              <a:tabLst>
                <a:tab pos="0" algn="l"/>
              </a:tabLst>
            </a:pPr>
            <a:endParaRPr lang="en-GB"/>
          </a:p>
          <a:p>
            <a:pPr marL="171450" marR="0" lvl="0"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lang="en-GB" b="1" i="0">
                <a:solidFill>
                  <a:srgbClr val="1F1F1F"/>
                </a:solidFill>
                <a:effectLst/>
                <a:latin typeface="Open Sans" panose="020B0606030504020204" pitchFamily="34" charset="0"/>
              </a:rPr>
              <a:t>OPTIONAL ENGAGING QUESTION TO AUDIENCE TO EXPLORE DEPENDENCIES:</a:t>
            </a: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lang="en-GB" b="0" i="0">
                <a:solidFill>
                  <a:srgbClr val="1F1F1F"/>
                </a:solidFill>
                <a:effectLst/>
                <a:latin typeface="Open Sans" panose="020B0606030504020204" pitchFamily="34" charset="0"/>
              </a:rPr>
              <a:t>Define an ecosystem – A biological community of interacting organisms and their physical environment.</a:t>
            </a: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lang="en-GB" b="0" i="0">
                <a:solidFill>
                  <a:srgbClr val="1F1F1F"/>
                </a:solidFill>
                <a:effectLst/>
                <a:latin typeface="Open Sans" panose="020B0606030504020204" pitchFamily="34" charset="0"/>
              </a:rPr>
              <a:t>What did you have for dinner last night?</a:t>
            </a: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lang="en-GB" b="0" i="0">
                <a:solidFill>
                  <a:srgbClr val="1F1F1F"/>
                </a:solidFill>
                <a:effectLst/>
                <a:latin typeface="Open Sans" panose="020B0606030504020204" pitchFamily="34" charset="0"/>
              </a:rPr>
              <a:t>Do you know how many different ecosystems were involved in making your dinner? Try list as many as you can (e.g. salmon sushi – rice paddy, river, sea, etc). </a:t>
            </a: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lang="en-GB" b="0" i="0">
                <a:solidFill>
                  <a:srgbClr val="1F1F1F"/>
                </a:solidFill>
                <a:effectLst/>
                <a:latin typeface="Open Sans" panose="020B0606030504020204" pitchFamily="34" charset="0"/>
              </a:rPr>
              <a:t>The richness of ecosystems provides us with a wide variety of foods, all of which provide us with different nutrients and allow us to have balanced meals.</a:t>
            </a:r>
            <a:endParaRPr lang="en-GB"/>
          </a:p>
          <a:p>
            <a:pPr marL="171450" indent="-171450">
              <a:lnSpc>
                <a:spcPct val="100000"/>
              </a:lnSpc>
              <a:spcBef>
                <a:spcPts val="0"/>
              </a:spcBef>
              <a:spcAft>
                <a:spcPts val="2400"/>
              </a:spcAft>
              <a:tabLst>
                <a:tab pos="0" algn="l"/>
              </a:tabLst>
            </a:pPr>
            <a:endParaRPr lang="en-GB"/>
          </a:p>
        </p:txBody>
      </p:sp>
      <p:sp>
        <p:nvSpPr>
          <p:cNvPr id="212" name="Google Shape;212;p5:notes">
            <a:extLst>
              <a:ext uri="{FF2B5EF4-FFF2-40B4-BE49-F238E27FC236}">
                <a16:creationId xmlns:a16="http://schemas.microsoft.com/office/drawing/2014/main" id="{2D1D8EB0-44C0-0DEC-99D3-AF5FD3B6A0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3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On the previous slide we mentioned “Natural Capital”. This is a critical element in its interaction with businesses. </a:t>
            </a:r>
          </a:p>
          <a:p>
            <a:pPr marL="158750" indent="0">
              <a:buNone/>
            </a:pPr>
            <a:r>
              <a:rPr lang="en-US"/>
              <a:t>Natural Capital is defined as followed by </a:t>
            </a:r>
            <a:r>
              <a:rPr lang="en-US">
                <a:hlinkClick r:id="rId3"/>
              </a:rPr>
              <a:t>Natural Capital Protocol – Capitals Coalition</a:t>
            </a:r>
            <a:r>
              <a:rPr lang="en-US"/>
              <a:t>:</a:t>
            </a:r>
          </a:p>
          <a:p>
            <a:r>
              <a:rPr lang="en-US"/>
              <a:t>Natural Capital definition: The stock of renewable and non-renewable natural resources (e.g., plants, animals, air, water, soils, minerals) that combine to yield a flow of benefits to people (adapted from Atkinson and Pearce 1995, Jansson et al. 1994). </a:t>
            </a:r>
          </a:p>
          <a:p>
            <a:r>
              <a:rPr lang="en-US"/>
              <a:t>Natural resources encompass a range of materials occurring in nature that can be used for production and/or consumption. Renewable resources: These may be exploited indefinitely, provided the rate of exploitation does not exceed the rate of replacement, allowing stocks to rebuild (assuming no other significant disturbances). Renewable resources exploited faster than they can renew themselves may effectively become non-renewable, such as when over-harvesting drives species extinct (UN 1997).  Non-renewable resources: These will not regenerate after exploitation within any useful time period. Non-renewable resources are sub-divided into reusable (e.g., most metals) and non-reusable (e.g., thermal coal).</a:t>
            </a:r>
            <a:endParaRPr lang="en-GB"/>
          </a:p>
          <a:p>
            <a:pPr marL="158750" indent="0">
              <a:buNone/>
            </a:pPr>
            <a:endParaRPr lang="en-US"/>
          </a:p>
          <a:p>
            <a:pPr marL="158750" indent="0">
              <a:buNone/>
            </a:pPr>
            <a:endParaRPr lang="en-US"/>
          </a:p>
        </p:txBody>
      </p:sp>
    </p:spTree>
    <p:extLst>
      <p:ext uri="{BB962C8B-B14F-4D97-AF65-F5344CB8AC3E}">
        <p14:creationId xmlns:p14="http://schemas.microsoft.com/office/powerpoint/2010/main" val="336650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CFFACCC7-0A69-8D3A-3295-652F4DF832F7}"/>
            </a:ext>
          </a:extLst>
        </p:cNvPr>
        <p:cNvGrpSpPr/>
        <p:nvPr/>
      </p:nvGrpSpPr>
      <p:grpSpPr>
        <a:xfrm>
          <a:off x="0" y="0"/>
          <a:ext cx="0" cy="0"/>
          <a:chOff x="0" y="0"/>
          <a:chExt cx="0" cy="0"/>
        </a:xfrm>
      </p:grpSpPr>
      <p:sp>
        <p:nvSpPr>
          <p:cNvPr id="211" name="Google Shape;211;p5:notes">
            <a:extLst>
              <a:ext uri="{FF2B5EF4-FFF2-40B4-BE49-F238E27FC236}">
                <a16:creationId xmlns:a16="http://schemas.microsoft.com/office/drawing/2014/main" id="{4421CFD4-8927-324A-BFC5-17A46DD4C0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indent="-171450">
              <a:lnSpc>
                <a:spcPct val="100000"/>
              </a:lnSpc>
              <a:spcBef>
                <a:spcPts val="0"/>
              </a:spcBef>
              <a:spcAft>
                <a:spcPts val="2400"/>
              </a:spcAft>
              <a:tabLst>
                <a:tab pos="0" algn="l"/>
              </a:tabLst>
            </a:pPr>
            <a:r>
              <a:rPr lang="en-GB" b="0"/>
              <a:t>Every business depends on nature - h</a:t>
            </a:r>
            <a:r>
              <a:rPr lang="en-GB" b="0" i="0">
                <a:solidFill>
                  <a:srgbClr val="1F1F1F"/>
                </a:solidFill>
                <a:effectLst/>
                <a:latin typeface="Open Sans" panose="020B0606030504020204" pitchFamily="34" charset="0"/>
              </a:rPr>
              <a:t>alf of the world's GDP (over $58 trillion) is moderately or highly dependent on nature and its services. This means that businesses rely on nature for a variety of things, including food, energy, and raw materials.</a:t>
            </a:r>
          </a:p>
          <a:p>
            <a:pPr marL="171450" indent="-171450">
              <a:lnSpc>
                <a:spcPct val="100000"/>
              </a:lnSpc>
              <a:spcBef>
                <a:spcPts val="0"/>
              </a:spcBef>
              <a:spcAft>
                <a:spcPts val="2400"/>
              </a:spcAft>
              <a:tabLst>
                <a:tab pos="0" algn="l"/>
              </a:tabLst>
            </a:pPr>
            <a:endParaRPr lang="en-GB" b="0" i="0">
              <a:solidFill>
                <a:srgbClr val="1F1F1F"/>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lang="en-GB" b="0" i="0">
                <a:solidFill>
                  <a:srgbClr val="1F1F1F"/>
                </a:solidFill>
                <a:effectLst/>
                <a:latin typeface="Open Sans" panose="020B0606030504020204" pitchFamily="34" charset="0"/>
              </a:rPr>
              <a:t>But, businesses are also impacting nature and contributing to nature loss. </a:t>
            </a: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lang="en-GB" b="0" i="0">
                <a:solidFill>
                  <a:srgbClr val="1F1F1F"/>
                </a:solidFill>
                <a:effectLst/>
                <a:latin typeface="Open Sans" panose="020B0606030504020204" pitchFamily="34" charset="0"/>
                <a:ea typeface="Open Sans Light" panose="020B0306030504020204" pitchFamily="34" charset="0"/>
                <a:cs typeface="Open Sans Light" panose="020B0306030504020204" pitchFamily="34" charset="0"/>
              </a:rPr>
              <a:t>Businesses are extracting resources 1.75x faster than nature can replenish them.</a:t>
            </a:r>
            <a:endParaRPr lang="en-GB">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Food, energy, infrastructure and fashion are behind more than </a:t>
            </a: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90% of man-made pressure on nature.</a:t>
            </a: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kumimoji="0" lang="en-GB" sz="11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This pressure manifests through the five drivers of nature loss: the exploitation of species, pollution, climate change, invasive non-native species and land/sea-use change.</a:t>
            </a:r>
          </a:p>
          <a:p>
            <a:pPr marL="171450" marR="0" lvl="0" indent="-171450" algn="l" defTabSz="914400" rtl="0" eaLnBrk="1" fontAlgn="auto" latinLnBrk="0" hangingPunct="1">
              <a:lnSpc>
                <a:spcPct val="100000"/>
              </a:lnSpc>
              <a:spcBef>
                <a:spcPts val="0"/>
              </a:spcBef>
              <a:spcAft>
                <a:spcPts val="2400"/>
              </a:spcAft>
              <a:buClr>
                <a:srgbClr val="000000"/>
              </a:buClr>
              <a:buSzPts val="1100"/>
              <a:tabLst>
                <a:tab pos="0" algn="l"/>
              </a:tabLst>
              <a:defRPr/>
            </a:pPr>
            <a:endParaRPr kumimoji="0" lang="en-GB" sz="11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171450" marR="0" lvl="0"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kumimoji="0" lang="en-GB" sz="11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Nature loss is affecting our global economy. </a:t>
            </a: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 global economy is already operating outside the safe zone for </a:t>
            </a: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six of the nine planetary boundaries</a:t>
            </a: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
            </a:r>
            <a:endParaRPr kumimoji="0" lang="en-GB" sz="11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kumimoji="0" lang="en-GB" sz="11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Up to </a:t>
            </a: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$577 billion in annual global crop production is </a:t>
            </a: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risk </a:t>
            </a: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from pollinator loss.</a:t>
            </a:r>
            <a:endParaRPr kumimoji="0" lang="en-GB" sz="11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628650" marR="0" lvl="1"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Ecosystem degradation could lead to global </a:t>
            </a: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GDP losses </a:t>
            </a: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of up to $2.7 trillion annually in 2030.</a:t>
            </a:r>
            <a:endParaRPr kumimoji="0" lang="en-GB" sz="11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171450" marR="0" lvl="0" indent="-171450" algn="l" defTabSz="914400" rtl="0" eaLnBrk="1" fontAlgn="auto" latinLnBrk="0" hangingPunct="1">
              <a:lnSpc>
                <a:spcPct val="100000"/>
              </a:lnSpc>
              <a:spcBef>
                <a:spcPts val="0"/>
              </a:spcBef>
              <a:spcAft>
                <a:spcPts val="2400"/>
              </a:spcAft>
              <a:buClr>
                <a:srgbClr val="000000"/>
              </a:buClr>
              <a:buSzPts val="1100"/>
              <a:tabLst>
                <a:tab pos="0" algn="l"/>
              </a:tabLst>
              <a:defRPr/>
            </a:pPr>
            <a:endParaRPr kumimoji="0" lang="en-GB" sz="11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171450" marR="0" lvl="0" indent="-171450" algn="l" defTabSz="914400" rtl="0" eaLnBrk="1" fontAlgn="auto" latinLnBrk="0" hangingPunct="1">
              <a:lnSpc>
                <a:spcPct val="100000"/>
              </a:lnSpc>
              <a:spcBef>
                <a:spcPts val="0"/>
              </a:spcBef>
              <a:spcAft>
                <a:spcPts val="2400"/>
              </a:spcAft>
              <a:buClr>
                <a:srgbClr val="000000"/>
              </a:buClr>
              <a:buSzPts val="1100"/>
              <a:tabLst>
                <a:tab pos="0" algn="l"/>
              </a:tabLst>
              <a:defRPr/>
            </a:pP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This creates </a:t>
            </a:r>
            <a:r>
              <a:rPr kumimoji="0" lang="en-GB" sz="1100" b="1"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physical risks </a:t>
            </a:r>
            <a:r>
              <a:rPr kumimoji="0" lang="en-GB"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to businesses. Physical risks are the results of direct dependencies on nature. </a:t>
            </a:r>
            <a:r>
              <a:rPr lang="en-GB" b="0" i="0">
                <a:solidFill>
                  <a:srgbClr val="1F1F1F"/>
                </a:solidFill>
                <a:effectLst/>
                <a:latin typeface="Open Sans" panose="020B0606030504020204" pitchFamily="34" charset="0"/>
              </a:rPr>
              <a:t>For example, for businesses that depend on freshwater resources, a lack of access to freshwater could disrupt economic activities. And, businesses that rely on pollinators for their crops could see their yields decline if pollinator populations continue to decline.</a:t>
            </a:r>
          </a:p>
          <a:p>
            <a:pPr marL="171450" marR="0" lvl="0" indent="-171450" algn="l" defTabSz="914400" rtl="0" eaLnBrk="1" fontAlgn="auto" latinLnBrk="0" hangingPunct="1">
              <a:lnSpc>
                <a:spcPct val="100000"/>
              </a:lnSpc>
              <a:spcBef>
                <a:spcPts val="0"/>
              </a:spcBef>
              <a:spcAft>
                <a:spcPts val="2400"/>
              </a:spcAft>
              <a:buClr>
                <a:srgbClr val="000000"/>
              </a:buClr>
              <a:buSzPts val="1100"/>
              <a:buFont typeface="Arial"/>
              <a:buChar char="●"/>
              <a:tabLst>
                <a:tab pos="0" algn="l"/>
              </a:tabLst>
              <a:defRPr/>
            </a:pPr>
            <a:r>
              <a:rPr kumimoji="0" lang="en-US" b="1" i="1"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And you, what are your (physical) risks if you lost nature and its services for your operations, assets or supply chain?</a:t>
            </a:r>
            <a:endParaRPr kumimoji="0" lang="en-GB" b="1" i="1"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171450" marR="0" lvl="0" indent="-171450" algn="l" defTabSz="914400" rtl="0" eaLnBrk="1" fontAlgn="auto" latinLnBrk="0" hangingPunct="1">
              <a:lnSpc>
                <a:spcPct val="100000"/>
              </a:lnSpc>
              <a:spcBef>
                <a:spcPts val="0"/>
              </a:spcBef>
              <a:spcAft>
                <a:spcPts val="2400"/>
              </a:spcAft>
              <a:buClr>
                <a:srgbClr val="000000"/>
              </a:buClr>
              <a:buSzPts val="1100"/>
              <a:tabLst>
                <a:tab pos="0" algn="l"/>
              </a:tabLst>
              <a:defRPr/>
            </a:pPr>
            <a:endParaRPr lang="en-GB" b="0" i="0">
              <a:solidFill>
                <a:srgbClr val="1F1F1F"/>
              </a:solidFill>
              <a:effectLst/>
              <a:latin typeface="Open Sans" panose="020B0606030504020204" pitchFamily="34" charset="0"/>
            </a:endParaRPr>
          </a:p>
          <a:p>
            <a:pPr marL="0" indent="0">
              <a:lnSpc>
                <a:spcPct val="100000"/>
              </a:lnSpc>
              <a:spcBef>
                <a:spcPts val="0"/>
              </a:spcBef>
              <a:spcAft>
                <a:spcPts val="2400"/>
              </a:spcAft>
              <a:tabLst>
                <a:tab pos="0" algn="l"/>
              </a:tabLst>
            </a:pPr>
            <a:endParaRPr b="0"/>
          </a:p>
        </p:txBody>
      </p:sp>
      <p:sp>
        <p:nvSpPr>
          <p:cNvPr id="212" name="Google Shape;212;p5:notes">
            <a:extLst>
              <a:ext uri="{FF2B5EF4-FFF2-40B4-BE49-F238E27FC236}">
                <a16:creationId xmlns:a16="http://schemas.microsoft.com/office/drawing/2014/main" id="{D496EBBF-BE8D-C041-15EE-E444DAF128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169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FE22AFF6-CC1E-F0DA-ECA6-C886A7D28FEF}"/>
            </a:ext>
          </a:extLst>
        </p:cNvPr>
        <p:cNvGrpSpPr/>
        <p:nvPr/>
      </p:nvGrpSpPr>
      <p:grpSpPr>
        <a:xfrm>
          <a:off x="0" y="0"/>
          <a:ext cx="0" cy="0"/>
          <a:chOff x="0" y="0"/>
          <a:chExt cx="0" cy="0"/>
        </a:xfrm>
      </p:grpSpPr>
      <p:sp>
        <p:nvSpPr>
          <p:cNvPr id="211" name="Google Shape;211;p5:notes">
            <a:extLst>
              <a:ext uri="{FF2B5EF4-FFF2-40B4-BE49-F238E27FC236}">
                <a16:creationId xmlns:a16="http://schemas.microsoft.com/office/drawing/2014/main" id="{9485DD82-6C31-771D-50EC-AE2652ACA51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2400"/>
              </a:spcAft>
              <a:buClr>
                <a:srgbClr val="000000"/>
              </a:buClr>
              <a:buSzPts val="1100"/>
              <a:buFont typeface="Arial"/>
              <a:buNone/>
              <a:tabLst>
                <a:tab pos="0" algn="l"/>
              </a:tabLst>
              <a:defRPr/>
            </a:pPr>
            <a:r>
              <a:rPr lang="en-GB" b="0" i="0">
                <a:solidFill>
                  <a:srgbClr val="1F1F1F"/>
                </a:solidFill>
                <a:effectLst/>
                <a:latin typeface="Open Sans" panose="020B0606030504020204" pitchFamily="34" charset="0"/>
                <a:ea typeface="Open Sans Light" panose="020B0306030504020204" pitchFamily="34" charset="0"/>
                <a:cs typeface="Open Sans Light" panose="020B0306030504020204" pitchFamily="34" charset="0"/>
              </a:rPr>
              <a:t>In recognition of these economic risks, businesses are facing pressure to address their impacts and dependencies on nature. This pressure stems predominantly from 4 different sides.</a:t>
            </a:r>
          </a:p>
          <a:p>
            <a:pPr marL="0" marR="0" lvl="0" indent="0" algn="l" defTabSz="914400" rtl="0" eaLnBrk="1" fontAlgn="auto" latinLnBrk="0" hangingPunct="1">
              <a:lnSpc>
                <a:spcPct val="100000"/>
              </a:lnSpc>
              <a:spcBef>
                <a:spcPts val="0"/>
              </a:spcBef>
              <a:spcAft>
                <a:spcPts val="2400"/>
              </a:spcAft>
              <a:buClr>
                <a:srgbClr val="000000"/>
              </a:buClr>
              <a:buSzPts val="1100"/>
              <a:buFont typeface="Arial"/>
              <a:buNone/>
              <a:tabLst>
                <a:tab pos="0" algn="l"/>
              </a:tabLst>
              <a:defRPr/>
            </a:pPr>
            <a:endParaRPr lang="en-GB" b="0" i="0">
              <a:solidFill>
                <a:srgbClr val="1F1F1F"/>
              </a:solidFill>
              <a:effectLst/>
              <a:latin typeface="Open Sans" panose="020B0606030504020204" pitchFamily="34" charset="0"/>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100000"/>
              </a:lnSpc>
              <a:spcBef>
                <a:spcPts val="0"/>
              </a:spcBef>
              <a:spcAft>
                <a:spcPts val="2400"/>
              </a:spcAft>
              <a:buClr>
                <a:srgbClr val="000000"/>
              </a:buClr>
              <a:buSzPts val="1100"/>
              <a:buFont typeface="+mj-lt"/>
              <a:buAutoNum type="arabicPeriod"/>
              <a:tabLst>
                <a:tab pos="0" algn="l"/>
              </a:tabLst>
              <a:defRPr/>
            </a:pPr>
            <a:r>
              <a:rPr lang="en-GB" b="1" i="0">
                <a:solidFill>
                  <a:srgbClr val="1F1F1F"/>
                </a:solidFill>
                <a:effectLst/>
                <a:latin typeface="Open Sans" panose="020B0606030504020204" pitchFamily="34" charset="0"/>
                <a:ea typeface="Open Sans Light" panose="020B0306030504020204" pitchFamily="34" charset="0"/>
                <a:cs typeface="Open Sans Light" panose="020B0306030504020204" pitchFamily="34" charset="0"/>
              </a:rPr>
              <a:t>Global Biodiversity Framework</a:t>
            </a:r>
          </a:p>
          <a:p>
            <a:pPr marL="742950" marR="0" lvl="1"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196 Governments have agreed to </a:t>
            </a:r>
            <a:r>
              <a:rPr kumimoji="0" lang="en-GB" sz="11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halt and reverse nature loss by 2030 </a:t>
            </a: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in December 2022.</a:t>
            </a:r>
          </a:p>
          <a:p>
            <a:pPr marL="742950" marR="0" lvl="1"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Historic moment, first time governments stated so explicitly what they expect from businesses on nature. GBF Target 15 explicitly calls for </a:t>
            </a:r>
            <a:r>
              <a:rPr kumimoji="0" lang="en-GB" sz="11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mandatory assessment and disclosure, </a:t>
            </a: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and to reduce business negative impacts on nature.</a:t>
            </a:r>
          </a:p>
          <a:p>
            <a:pPr marL="742950" marR="0" lvl="1"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What does this mean? Targets are now being translated to </a:t>
            </a:r>
            <a:r>
              <a:rPr kumimoji="0" lang="en-GB" sz="11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National Biodiversity Strategies &amp; Action Plans</a:t>
            </a:r>
            <a:r>
              <a:rPr kumimoji="0" lang="en-GB" sz="110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Businesses can expect more regulation.</a:t>
            </a:r>
          </a:p>
          <a:p>
            <a:pPr marL="457200" marR="0" lvl="1" indent="0" algn="l"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n-GB" sz="1100" b="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228600" marR="0" lvl="0" indent="-228600" algn="l" defTabSz="914400" rtl="0" eaLnBrk="1" fontAlgn="auto" latinLnBrk="0" hangingPunct="1">
              <a:lnSpc>
                <a:spcPct val="100000"/>
              </a:lnSpc>
              <a:spcBef>
                <a:spcPts val="0"/>
              </a:spcBef>
              <a:spcAft>
                <a:spcPts val="2400"/>
              </a:spcAft>
              <a:buClr>
                <a:srgbClr val="000000"/>
              </a:buClr>
              <a:buSzPts val="1100"/>
              <a:buFont typeface="+mj-lt"/>
              <a:buAutoNum type="arabicPeriod"/>
              <a:tabLst>
                <a:tab pos="0" algn="l"/>
              </a:tabLst>
              <a:defRPr/>
            </a:pPr>
            <a:r>
              <a:rPr lang="en-GB" b="1" i="0">
                <a:solidFill>
                  <a:srgbClr val="1F1F1F"/>
                </a:solidFill>
                <a:effectLst/>
                <a:latin typeface="Open Sans" panose="020B0606030504020204" pitchFamily="34" charset="0"/>
                <a:ea typeface="Open Sans Light" panose="020B0306030504020204" pitchFamily="34" charset="0"/>
                <a:cs typeface="Open Sans Light" panose="020B0306030504020204" pitchFamily="34" charset="0"/>
              </a:rPr>
              <a:t>Regulatory pressure</a:t>
            </a:r>
          </a:p>
          <a:p>
            <a:pPr marL="742950" marR="0" lvl="1"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In parallel, some regulations are already emerging. For example…</a:t>
            </a:r>
            <a:endParaRPr kumimoji="0" lang="en-GB" sz="1100" b="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742950" marR="0" lvl="1"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 </a:t>
            </a:r>
            <a:r>
              <a:rPr kumimoji="0" lang="en-GB" sz="11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Corporate Sustainability Reporting Directive (CSRD) </a:t>
            </a: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requires companies to disclose information on their nature and biodiversity impacts.</a:t>
            </a:r>
            <a:r>
              <a:rPr kumimoji="0" lang="en-GB" sz="1100" b="0" i="0" u="none" strike="noStrike" kern="0" cap="none" spc="0" normalizeH="0" baseline="3000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2</a:t>
            </a:r>
            <a:endPar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742950" marR="0" lvl="1"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 </a:t>
            </a:r>
            <a:r>
              <a:rPr kumimoji="0" lang="en-GB" sz="11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Corporate Sustainability Due Diligence Directive (CSDDD) </a:t>
            </a: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expects companies to identify, prevent, mitigate and end environmental and human harms and within their value chains.</a:t>
            </a:r>
            <a:endParaRPr kumimoji="0" lang="en-GB" sz="1100" b="0" i="0" u="none" strike="noStrike" kern="0" cap="none" spc="0" normalizeH="0" baseline="3000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228600" marR="0" lvl="0" indent="-228600" algn="l" defTabSz="914400" rtl="0" eaLnBrk="1" fontAlgn="auto" latinLnBrk="0" hangingPunct="1">
              <a:lnSpc>
                <a:spcPct val="100000"/>
              </a:lnSpc>
              <a:spcBef>
                <a:spcPts val="0"/>
              </a:spcBef>
              <a:spcAft>
                <a:spcPts val="2400"/>
              </a:spcAft>
              <a:buClr>
                <a:srgbClr val="000000"/>
              </a:buClr>
              <a:buSzPts val="1100"/>
              <a:buFont typeface="+mj-lt"/>
              <a:buAutoNum type="arabicPeriod"/>
              <a:tabLst>
                <a:tab pos="0" algn="l"/>
              </a:tabLst>
              <a:defRPr/>
            </a:pPr>
            <a:endParaRPr lang="en-GB" b="1" i="0">
              <a:solidFill>
                <a:srgbClr val="1F1F1F"/>
              </a:solidFill>
              <a:effectLst/>
              <a:latin typeface="Open Sans" panose="020B0606030504020204" pitchFamily="34" charset="0"/>
              <a:ea typeface="Open Sans Light" panose="020B0306030504020204" pitchFamily="34" charset="0"/>
              <a:cs typeface="Open Sans Light" panose="020B0306030504020204" pitchFamily="34" charset="0"/>
            </a:endParaRPr>
          </a:p>
          <a:p>
            <a:pPr marL="228600" marR="0" lvl="0" indent="-228600" algn="l" defTabSz="914400" rtl="0" eaLnBrk="1" fontAlgn="auto" latinLnBrk="0" hangingPunct="1">
              <a:lnSpc>
                <a:spcPct val="100000"/>
              </a:lnSpc>
              <a:spcBef>
                <a:spcPts val="0"/>
              </a:spcBef>
              <a:spcAft>
                <a:spcPts val="2400"/>
              </a:spcAft>
              <a:buClr>
                <a:srgbClr val="000000"/>
              </a:buClr>
              <a:buSzPts val="1100"/>
              <a:buFont typeface="+mj-lt"/>
              <a:buAutoNum type="arabicPeriod"/>
              <a:tabLst>
                <a:tab pos="0" algn="l"/>
              </a:tabLst>
              <a:defRPr/>
            </a:pPr>
            <a:r>
              <a:rPr kumimoji="0" lang="en-GB" sz="1100" b="1"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Investors</a:t>
            </a: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are also demanding change… Some of you may have already received questions from investors from plastics, freshwater, pollution and more.</a:t>
            </a:r>
          </a:p>
          <a:p>
            <a:pPr marL="228600" marR="0" lvl="0" indent="-228600" algn="l" defTabSz="914400" rtl="0" eaLnBrk="1" fontAlgn="auto" latinLnBrk="0" hangingPunct="1">
              <a:lnSpc>
                <a:spcPct val="100000"/>
              </a:lnSpc>
              <a:spcBef>
                <a:spcPts val="0"/>
              </a:spcBef>
              <a:spcAft>
                <a:spcPts val="2400"/>
              </a:spcAft>
              <a:buClr>
                <a:srgbClr val="000000"/>
              </a:buClr>
              <a:buSzPts val="1100"/>
              <a:buFont typeface="+mj-lt"/>
              <a:buAutoNum type="arabicPeriod"/>
              <a:tabLst>
                <a:tab pos="0" algn="l"/>
              </a:tabLst>
              <a:defRPr/>
            </a:pPr>
            <a:endPar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228600" marR="0" lvl="0" indent="-228600" algn="l" defTabSz="914400" rtl="0" eaLnBrk="1" fontAlgn="auto" latinLnBrk="0" hangingPunct="1">
              <a:lnSpc>
                <a:spcPct val="100000"/>
              </a:lnSpc>
              <a:spcBef>
                <a:spcPts val="0"/>
              </a:spcBef>
              <a:spcAft>
                <a:spcPts val="2400"/>
              </a:spcAft>
              <a:buClr>
                <a:srgbClr val="000000"/>
              </a:buClr>
              <a:buSzPts val="1100"/>
              <a:buFont typeface="+mj-lt"/>
              <a:buAutoNum type="arabicPeriod"/>
              <a:tabLst>
                <a:tab pos="0" algn="l"/>
              </a:tabLst>
              <a:defRPr/>
            </a:pP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Finally, </a:t>
            </a:r>
            <a:r>
              <a:rPr kumimoji="0" lang="en-GB" sz="1100" b="1"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businesses face pressure from consumers and peers</a:t>
            </a: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
            </a:r>
            <a:endParaRPr kumimoji="0" lang="en-US" sz="1800" b="0" i="0" u="none" strike="noStrike" kern="0" cap="none" spc="0" normalizeH="0" baseline="0" noProof="0">
              <a:ln>
                <a:noFill/>
              </a:ln>
              <a:solidFill>
                <a:srgbClr val="333333"/>
              </a:solidFill>
              <a:effectLst/>
              <a:uLnTx/>
              <a:uFillTx/>
              <a:latin typeface="Calibri" panose="020F0502020204030204" pitchFamily="34" charset="0"/>
              <a:ea typeface="Open Sans Light" panose="020B0306030504020204" pitchFamily="34" charset="0"/>
              <a:cs typeface="Open Sans Light" panose="020B0306030504020204" pitchFamily="34" charset="0"/>
              <a:sym typeface="Arial"/>
            </a:endParaRPr>
          </a:p>
          <a:p>
            <a:pPr marL="742950" marR="0" lvl="1" indent="-285750" algn="l" defTabSz="914400" rtl="0" eaLnBrk="1" fontAlgn="auto" latinLnBrk="0" hangingPunct="1">
              <a:lnSpc>
                <a:spcPct val="100000"/>
              </a:lnSpc>
              <a:spcBef>
                <a:spcPts val="0"/>
              </a:spcBef>
              <a:spcAft>
                <a:spcPts val="2400"/>
              </a:spcAft>
              <a:buClr>
                <a:srgbClr val="000000"/>
              </a:buClr>
              <a:buSzPts val="1100"/>
              <a:tabLst>
                <a:tab pos="0" algn="l"/>
              </a:tabLst>
              <a:defRPr/>
            </a:pPr>
            <a:r>
              <a:rPr lang="en-US" sz="1800">
                <a:effectLst/>
                <a:latin typeface="Calibri" panose="020F0502020204030204" pitchFamily="34" charset="0"/>
                <a:ea typeface="Times New Roman" panose="02020603050405020304" pitchFamily="18" charset="0"/>
              </a:rPr>
              <a:t>Recent studies show </a:t>
            </a:r>
            <a:r>
              <a:rPr lang="en-US" sz="1800" b="1">
                <a:effectLst/>
                <a:latin typeface="Calibri" panose="020F0502020204030204" pitchFamily="34" charset="0"/>
                <a:ea typeface="Times New Roman" panose="02020603050405020304" pitchFamily="18" charset="0"/>
              </a:rPr>
              <a:t>85% consumers </a:t>
            </a:r>
            <a:r>
              <a:rPr lang="en-US" sz="1800">
                <a:effectLst/>
                <a:latin typeface="Calibri" panose="020F0502020204030204" pitchFamily="34" charset="0"/>
                <a:ea typeface="Times New Roman" panose="02020603050405020304" pitchFamily="18" charset="0"/>
              </a:rPr>
              <a:t>indicate that they have shifted their purchase behavior to be more sustainable in the past five years.</a:t>
            </a:r>
          </a:p>
          <a:p>
            <a:pPr marL="742950" marR="0" lvl="1" indent="-285750" algn="l" defTabSz="914400" rtl="0" eaLnBrk="1" fontAlgn="auto" latinLnBrk="0" hangingPunct="1">
              <a:lnSpc>
                <a:spcPct val="100000"/>
              </a:lnSpc>
              <a:spcBef>
                <a:spcPts val="0"/>
              </a:spcBef>
              <a:spcAft>
                <a:spcPts val="2400"/>
              </a:spcAft>
              <a:buClr>
                <a:srgbClr val="000000"/>
              </a:buClr>
              <a:buSzPts val="1100"/>
              <a:tabLst>
                <a:tab pos="0" algn="l"/>
              </a:tabLst>
              <a:defRPr/>
            </a:pPr>
            <a:r>
              <a:rPr lang="en-US" sz="1800">
                <a:effectLst/>
                <a:latin typeface="Calibri" panose="020F0502020204030204" pitchFamily="34" charset="0"/>
                <a:ea typeface="Times New Roman" panose="02020603050405020304" pitchFamily="18" charset="0"/>
              </a:rPr>
              <a:t>There is also increasing guidance available for companies to act– which we’ll touch on later – and this means businesses face pressure to keep up with their peers.</a:t>
            </a:r>
          </a:p>
          <a:p>
            <a:pPr marL="742950" marR="0" lvl="1" indent="-285750" algn="l" defTabSz="914400" rtl="0" eaLnBrk="1" fontAlgn="auto" latinLnBrk="0" hangingPunct="1">
              <a:lnSpc>
                <a:spcPct val="100000"/>
              </a:lnSpc>
              <a:spcBef>
                <a:spcPts val="0"/>
              </a:spcBef>
              <a:spcAft>
                <a:spcPts val="2400"/>
              </a:spcAft>
              <a:buClr>
                <a:srgbClr val="000000"/>
              </a:buClr>
              <a:buSzPts val="1100"/>
              <a:tabLst>
                <a:tab pos="0" algn="l"/>
              </a:tabLst>
              <a:defRPr/>
            </a:pPr>
            <a:r>
              <a:rPr lang="en-US" sz="1800">
                <a:effectLst/>
                <a:latin typeface="Calibri" panose="020F0502020204030204" pitchFamily="34" charset="0"/>
                <a:ea typeface="Times New Roman" panose="02020603050405020304" pitchFamily="18" charset="0"/>
              </a:rPr>
              <a:t>Already 416 companies from 50 countries have agreed to become ‘early adopter’ of the </a:t>
            </a:r>
            <a:r>
              <a:rPr lang="en-US" sz="1800" b="1">
                <a:effectLst/>
                <a:latin typeface="Calibri" panose="020F0502020204030204" pitchFamily="34" charset="0"/>
                <a:ea typeface="Times New Roman" panose="02020603050405020304" pitchFamily="18" charset="0"/>
              </a:rPr>
              <a:t>Taskforce on Nature-related Financial Disclosures </a:t>
            </a:r>
            <a:r>
              <a:rPr lang="en-US" sz="1800">
                <a:effectLst/>
                <a:latin typeface="Calibri" panose="020F0502020204030204" pitchFamily="34" charset="0"/>
                <a:ea typeface="Times New Roman" panose="02020603050405020304" pitchFamily="18" charset="0"/>
              </a:rPr>
              <a:t>and this number is likely to increase.</a:t>
            </a:r>
            <a:endPar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457200" marR="0" lvl="1" indent="0" algn="l"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2400"/>
              </a:spcAft>
              <a:buClr>
                <a:srgbClr val="000000"/>
              </a:buClr>
              <a:buSzPts val="1100"/>
              <a:buFont typeface="+mj-lt"/>
              <a:buNone/>
              <a:tabLst>
                <a:tab pos="0" algn="l"/>
              </a:tabLst>
              <a:defRPr/>
            </a:pP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All these factors create </a:t>
            </a:r>
            <a:r>
              <a:rPr kumimoji="0" lang="en-GB" sz="1100" b="1"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transition risks </a:t>
            </a:r>
            <a:r>
              <a:rPr kumimoji="0" lang="en-GB" sz="11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for businesses – the direct and indirect impacts of business activities on nature trigger negative business consequences, such as losing customers or entire markets, costly legal action and adverse regulatory changes.</a:t>
            </a:r>
            <a:endParaRPr lang="en-GB"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2" name="Google Shape;212;p5:notes">
            <a:extLst>
              <a:ext uri="{FF2B5EF4-FFF2-40B4-BE49-F238E27FC236}">
                <a16:creationId xmlns:a16="http://schemas.microsoft.com/office/drawing/2014/main" id="{09A190A4-98BB-D805-7464-31F6BBD32C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952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87F06D87-7742-308B-4160-CEC1F713D21D}"/>
            </a:ext>
          </a:extLst>
        </p:cNvPr>
        <p:cNvGrpSpPr/>
        <p:nvPr/>
      </p:nvGrpSpPr>
      <p:grpSpPr>
        <a:xfrm>
          <a:off x="0" y="0"/>
          <a:ext cx="0" cy="0"/>
          <a:chOff x="0" y="0"/>
          <a:chExt cx="0" cy="0"/>
        </a:xfrm>
      </p:grpSpPr>
      <p:sp>
        <p:nvSpPr>
          <p:cNvPr id="211" name="Google Shape;211;p5:notes">
            <a:extLst>
              <a:ext uri="{FF2B5EF4-FFF2-40B4-BE49-F238E27FC236}">
                <a16:creationId xmlns:a16="http://schemas.microsoft.com/office/drawing/2014/main" id="{A8F829F4-4A56-E7F8-A357-1B1651079DF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However, a nature-positive transition does also bring </a:t>
            </a:r>
            <a:r>
              <a:rPr lang="en-GB" b="1"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opportunities</a:t>
            </a:r>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t>
            </a:r>
          </a:p>
          <a:p>
            <a:pPr marL="914400" lvl="1"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The WEF has estimated that transitions to nature-positive in just </a:t>
            </a:r>
            <a:r>
              <a:rPr lang="en-GB" b="1"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three </a:t>
            </a:r>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socio-economic systems could deliver  </a:t>
            </a:r>
            <a:r>
              <a:rPr lang="en-GB" sz="1100" b="1">
                <a:solidFill>
                  <a:schemeClr val="accent4"/>
                </a:solidFill>
                <a:latin typeface="Open Sans" panose="020B0606030504020204" pitchFamily="34" charset="0"/>
                <a:ea typeface="Open Sans" panose="020B0606030504020204" pitchFamily="34" charset="0"/>
                <a:cs typeface="Open Sans" panose="020B0606030504020204" pitchFamily="34" charset="0"/>
              </a:rPr>
              <a:t>$10.1 trillion of annual business </a:t>
            </a:r>
            <a:r>
              <a:rPr lang="en-GB" sz="1100" b="1">
                <a:solidFill>
                  <a:schemeClr val="tx1"/>
                </a:solidFill>
                <a:latin typeface="Open Sans" panose="020B0606030504020204" pitchFamily="34" charset="0"/>
                <a:ea typeface="Open Sans" panose="020B0606030504020204" pitchFamily="34" charset="0"/>
                <a:cs typeface="Open Sans" panose="020B0606030504020204" pitchFamily="34" charset="0"/>
              </a:rPr>
              <a:t>opportunities and </a:t>
            </a:r>
            <a:r>
              <a:rPr lang="en-GB" sz="1100" b="1">
                <a:solidFill>
                  <a:schemeClr val="accent4"/>
                </a:solidFill>
                <a:latin typeface="Open Sans" panose="020B0606030504020204" pitchFamily="34" charset="0"/>
                <a:ea typeface="Open Sans" panose="020B0606030504020204" pitchFamily="34" charset="0"/>
                <a:cs typeface="Open Sans" panose="020B0606030504020204" pitchFamily="34" charset="0"/>
              </a:rPr>
              <a:t>395 million jobs </a:t>
            </a:r>
            <a:r>
              <a:rPr lang="en-GB" sz="1100" b="1">
                <a:solidFill>
                  <a:schemeClr val="tx1"/>
                </a:solidFill>
                <a:latin typeface="Open Sans" panose="020B0606030504020204" pitchFamily="34" charset="0"/>
                <a:ea typeface="Open Sans" panose="020B0606030504020204" pitchFamily="34" charset="0"/>
                <a:cs typeface="Open Sans" panose="020B0606030504020204" pitchFamily="34" charset="0"/>
              </a:rPr>
              <a:t>by 2030. </a:t>
            </a:r>
            <a:r>
              <a:rPr lang="en-GB">
                <a:hlinkClick r:id="rId3"/>
              </a:rPr>
              <a:t>https://www.weforum.org/press/2020/07/395-million-new-jobs-by-2030-if-businesses-prioritize-nature-says-world-economic-forum/</a:t>
            </a:r>
            <a:endPar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457200"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Beyond these opportunities to generate revenue, there is also an opportunity to reduce costs, worth nearly $700 billion annually. </a:t>
            </a:r>
            <a:r>
              <a:rPr lang="en-GB">
                <a:hlinkClick r:id="rId4"/>
              </a:rPr>
              <a:t>https://www.mckinsey.com/capabilities/sustainability/our-insights/nature-in-the-balance-what-companies-can-do-to-restore-natural-capital#/</a:t>
            </a:r>
            <a:endPar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914400" lvl="1"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For example, through resource efficiency and by accessing new capital, markets and investment opportunities through improved investor trust.</a:t>
            </a:r>
          </a:p>
          <a:p>
            <a:pPr marL="457200"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Finally, behind every risk lies the opportunity to appropriately mitigate the risk, nature-positive transitions can reduce risks of non-compliance, unmet stakeholder expectations and lack of resilience.</a:t>
            </a:r>
          </a:p>
          <a:p>
            <a:pPr marL="0" lvl="0" indent="0" algn="l" rtl="0">
              <a:lnSpc>
                <a:spcPct val="100000"/>
              </a:lnSpc>
              <a:spcBef>
                <a:spcPts val="0"/>
              </a:spcBef>
              <a:spcAft>
                <a:spcPts val="0"/>
              </a:spcAft>
              <a:buSzPts val="1100"/>
              <a:buNone/>
            </a:pPr>
            <a:endParaRPr/>
          </a:p>
        </p:txBody>
      </p:sp>
      <p:sp>
        <p:nvSpPr>
          <p:cNvPr id="212" name="Google Shape;212;p5:notes">
            <a:extLst>
              <a:ext uri="{FF2B5EF4-FFF2-40B4-BE49-F238E27FC236}">
                <a16:creationId xmlns:a16="http://schemas.microsoft.com/office/drawing/2014/main" id="{2AACBC48-4FA1-43D1-567B-3E22C08DF7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563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However, a nature-positive transition does also bring </a:t>
            </a:r>
            <a:r>
              <a:rPr lang="en-GB" b="1"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opportunities</a:t>
            </a:r>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t>
            </a:r>
          </a:p>
          <a:p>
            <a:pPr marL="457200"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Opportunities to generate revenue, for example by shifting to nature-positive models – this is considered worth </a:t>
            </a:r>
            <a:r>
              <a:rPr lang="en-GB" b="0" i="0" strike="noStrike">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$10 trillion by 2030</a:t>
            </a:r>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t>
            </a:r>
          </a:p>
          <a:p>
            <a:pPr marL="914400" lvl="1"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For example, </a:t>
            </a:r>
            <a:r>
              <a:rPr lang="en-GB" b="1"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Unilever </a:t>
            </a:r>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aims to generate </a:t>
            </a:r>
            <a:r>
              <a:rPr kumimoji="0" lang="en-GB" sz="11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€1.2 billion revenue </a:t>
            </a:r>
            <a:r>
              <a:rPr lang="en-GB" sz="1100" b="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in</a:t>
            </a:r>
            <a:r>
              <a:rPr kumimoji="0" lang="en-GB" sz="11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plant-based foods </a:t>
            </a:r>
            <a:r>
              <a:rPr lang="en-GB" sz="11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within 5-7 years</a:t>
            </a:r>
            <a:endPar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457200"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There is also an opportunity to reduce costs, worth nearly $700 billion annually.</a:t>
            </a:r>
          </a:p>
          <a:p>
            <a:pPr marL="914400" lvl="1"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For example, through resource efficiency and by accessing new capital, markets and investment opportunities through improved investor trust.</a:t>
            </a:r>
          </a:p>
          <a:p>
            <a:pPr marL="457200" indent="-298450"/>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Finally, behind every risk lies the opportunity to appropriately mitigate the risk, nature-positive transitions can reduce risks of non-compliance, help meet stakeholder expectations and </a:t>
            </a:r>
            <a:r>
              <a:rPr lang="en-GB" b="0" i="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strenghten</a:t>
            </a:r>
            <a:r>
              <a:rPr lang="en-GB" b="0" i="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the resilience of the business.</a:t>
            </a:r>
          </a:p>
          <a:p>
            <a:pPr marL="914400" lvl="1" indent="-298450"/>
            <a:endPar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0" lvl="0" indent="0" algn="l" rtl="0">
              <a:lnSpc>
                <a:spcPct val="100000"/>
              </a:lnSpc>
              <a:spcBef>
                <a:spcPts val="0"/>
              </a:spcBef>
              <a:spcAft>
                <a:spcPts val="0"/>
              </a:spcAft>
              <a:buSzPts val="1100"/>
              <a:buNone/>
            </a:pPr>
            <a:endParaRPr/>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730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 presenter can choose which cards to use, many more than those 6 are available on the next slide. </a:t>
            </a:r>
          </a:p>
        </p:txBody>
      </p:sp>
    </p:spTree>
    <p:extLst>
      <p:ext uri="{BB962C8B-B14F-4D97-AF65-F5344CB8AC3E}">
        <p14:creationId xmlns:p14="http://schemas.microsoft.com/office/powerpoint/2010/main" val="408721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To coordinate business efforts and to have a consistent approach to accelerate nature action, leading organizations developed the </a:t>
            </a:r>
            <a:r>
              <a:rPr kumimoji="0" lang="en-US"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high-level business actions on nature</a:t>
            </a:r>
            <a:r>
              <a:rPr kumimoji="0" lang="en-US" sz="11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also known as </a:t>
            </a:r>
            <a:r>
              <a:rPr kumimoji="0" lang="en-US"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ACT-D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a:p>
          <a:p>
            <a:pPr marL="742950" lvl="1" indent="-285750" algn="just">
              <a:lnSpc>
                <a:spcPct val="105000"/>
              </a:lnSpc>
              <a:spcBef>
                <a:spcPts val="1200"/>
              </a:spcBef>
              <a:spcAft>
                <a:spcPts val="800"/>
              </a:spcAft>
              <a:buFont typeface="Courier New" panose="02070309020205020404" pitchFamily="49" charset="0"/>
              <a:buChar char="o"/>
            </a:pPr>
            <a:r>
              <a:rPr lang="en-GB" sz="1800">
                <a:effectLst/>
                <a:latin typeface="Calibri" panose="020F0502020204030204" pitchFamily="34" charset="0"/>
                <a:ea typeface="Times New Roman" panose="02020603050405020304" pitchFamily="18" charset="0"/>
                <a:cs typeface="Times New Roman" panose="02020603050405020304" pitchFamily="18" charset="0"/>
              </a:rPr>
              <a:t>The first action is to</a:t>
            </a:r>
            <a:r>
              <a:rPr lang="en-GB" sz="1800" b="1">
                <a:effectLst/>
                <a:latin typeface="Calibri" panose="020F0502020204030204" pitchFamily="34" charset="0"/>
                <a:ea typeface="Times New Roman" panose="02020603050405020304" pitchFamily="18" charset="0"/>
                <a:cs typeface="Times New Roman" panose="02020603050405020304" pitchFamily="18" charset="0"/>
              </a:rPr>
              <a:t> assess: </a:t>
            </a:r>
            <a:r>
              <a:rPr lang="en-GB" sz="1800">
                <a:effectLst/>
                <a:latin typeface="Calibri" panose="020F0502020204030204" pitchFamily="34" charset="0"/>
                <a:ea typeface="Times New Roman" panose="02020603050405020304" pitchFamily="18" charset="0"/>
                <a:cs typeface="Times New Roman" panose="02020603050405020304" pitchFamily="18" charset="0"/>
              </a:rPr>
              <a:t>Measure, value and prioritize your impacts and dependencies to ensure you are acting on the most material ones. Companies might use the guidance of the TNFD to understand how to conduct this assessment.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5000"/>
              </a:lnSpc>
              <a:spcBef>
                <a:spcPts val="1200"/>
              </a:spcBef>
              <a:spcAft>
                <a:spcPts val="800"/>
              </a:spcAft>
              <a:buFont typeface="Courier New" panose="02070309020205020404" pitchFamily="49" charset="0"/>
              <a:buChar char="o"/>
            </a:pP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5000"/>
              </a:lnSpc>
              <a:spcBef>
                <a:spcPts val="1200"/>
              </a:spcBef>
              <a:spcAft>
                <a:spcPts val="800"/>
              </a:spcAft>
              <a:buFont typeface="Courier New" panose="02070309020205020404" pitchFamily="49" charset="0"/>
              <a:buChar char="o"/>
            </a:pPr>
            <a:r>
              <a:rPr lang="en-GB" sz="1800">
                <a:effectLst/>
                <a:latin typeface="Calibri" panose="020F0502020204030204" pitchFamily="34" charset="0"/>
                <a:ea typeface="Times New Roman" panose="02020603050405020304" pitchFamily="18" charset="0"/>
                <a:cs typeface="Times New Roman" panose="02020603050405020304" pitchFamily="18" charset="0"/>
              </a:rPr>
              <a:t>Businesses also need to </a:t>
            </a:r>
            <a:r>
              <a:rPr lang="en-GB" sz="1800" b="1">
                <a:effectLst/>
                <a:latin typeface="Calibri" panose="020F0502020204030204" pitchFamily="34" charset="0"/>
                <a:ea typeface="Times New Roman" panose="02020603050405020304" pitchFamily="18" charset="0"/>
                <a:cs typeface="Times New Roman" panose="02020603050405020304" pitchFamily="18" charset="0"/>
              </a:rPr>
              <a:t>commit </a:t>
            </a:r>
            <a:r>
              <a:rPr lang="en-GB" sz="1800">
                <a:effectLst/>
                <a:latin typeface="Calibri" panose="020F0502020204030204" pitchFamily="34" charset="0"/>
                <a:ea typeface="Times New Roman" panose="02020603050405020304" pitchFamily="18" charset="0"/>
                <a:cs typeface="Times New Roman" panose="02020603050405020304" pitchFamily="18" charset="0"/>
              </a:rPr>
              <a:t>by setting transparent, time-bound, specific, science-based targets to put their company on the right track towards operating within the Earth’s limits. The science-based targets network has developed guidance to support companies in setting targets on nature.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5000"/>
              </a:lnSpc>
              <a:spcBef>
                <a:spcPts val="1200"/>
              </a:spcBef>
              <a:spcAft>
                <a:spcPts val="800"/>
              </a:spcAft>
              <a:buFont typeface="Courier New" panose="02070309020205020404" pitchFamily="49" charset="0"/>
              <a:buChar char="o"/>
            </a:pP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5000"/>
              </a:lnSpc>
              <a:spcBef>
                <a:spcPts val="1200"/>
              </a:spcBef>
              <a:spcAft>
                <a:spcPts val="800"/>
              </a:spcAft>
              <a:buFont typeface="Courier New" panose="02070309020205020404" pitchFamily="49" charset="0"/>
              <a:buChar char="o"/>
            </a:pPr>
            <a:r>
              <a:rPr lang="en-GB" sz="1800">
                <a:effectLst/>
                <a:latin typeface="Calibri" panose="020F0502020204030204" pitchFamily="34" charset="0"/>
                <a:ea typeface="Times New Roman" panose="02020603050405020304" pitchFamily="18" charset="0"/>
                <a:cs typeface="Times New Roman" panose="02020603050405020304" pitchFamily="18" charset="0"/>
              </a:rPr>
              <a:t>But action on nature is not just about measuring and setting targets, ultimately, companies need to </a:t>
            </a:r>
            <a:r>
              <a:rPr lang="en-GB" sz="1800" b="1">
                <a:effectLst/>
                <a:latin typeface="Calibri" panose="020F0502020204030204" pitchFamily="34" charset="0"/>
                <a:ea typeface="Times New Roman" panose="02020603050405020304" pitchFamily="18" charset="0"/>
                <a:cs typeface="Times New Roman" panose="02020603050405020304" pitchFamily="18" charset="0"/>
              </a:rPr>
              <a:t>transform </a:t>
            </a:r>
            <a:r>
              <a:rPr lang="en-GB" sz="1800">
                <a:effectLst/>
                <a:latin typeface="Calibri" panose="020F0502020204030204" pitchFamily="34" charset="0"/>
                <a:ea typeface="Times New Roman" panose="02020603050405020304" pitchFamily="18" charset="0"/>
                <a:cs typeface="Times New Roman" panose="02020603050405020304" pitchFamily="18" charset="0"/>
              </a:rPr>
              <a:t>– they need to contribute to systems transformation by avoiding and reducing negative impacts, restoring, and regenerating, collaboration across land, seascapes and river basins, shifting business strategy and models, advocating for policy ambition and embedding your strategy within your corporate governance.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5000"/>
              </a:lnSpc>
              <a:spcBef>
                <a:spcPts val="1200"/>
              </a:spcBef>
              <a:spcAft>
                <a:spcPts val="800"/>
              </a:spcAft>
              <a:buFont typeface="Courier New" panose="02070309020205020404" pitchFamily="49" charset="0"/>
              <a:buChar char="o"/>
            </a:pP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5000"/>
              </a:lnSpc>
              <a:spcBef>
                <a:spcPts val="1200"/>
              </a:spcBef>
              <a:spcAft>
                <a:spcPts val="800"/>
              </a:spcAft>
              <a:buFont typeface="Courier New" panose="02070309020205020404" pitchFamily="49" charset="0"/>
              <a:buChar char="o"/>
            </a:pPr>
            <a:r>
              <a:rPr lang="en-GB" sz="1800">
                <a:effectLst/>
                <a:latin typeface="Calibri" panose="020F0502020204030204" pitchFamily="34" charset="0"/>
                <a:ea typeface="Times New Roman" panose="02020603050405020304" pitchFamily="18" charset="0"/>
                <a:cs typeface="Times New Roman" panose="02020603050405020304" pitchFamily="18" charset="0"/>
              </a:rPr>
              <a:t>And finally, </a:t>
            </a:r>
            <a:r>
              <a:rPr lang="en-GB" sz="1800" b="1">
                <a:effectLst/>
                <a:latin typeface="Calibri" panose="020F0502020204030204" pitchFamily="34" charset="0"/>
                <a:ea typeface="Times New Roman" panose="02020603050405020304" pitchFamily="18" charset="0"/>
                <a:cs typeface="Times New Roman" panose="02020603050405020304" pitchFamily="18" charset="0"/>
              </a:rPr>
              <a:t>disclose</a:t>
            </a:r>
            <a:r>
              <a:rPr lang="en-GB" sz="1800">
                <a:effectLst/>
                <a:latin typeface="Calibri" panose="020F0502020204030204" pitchFamily="34" charset="0"/>
                <a:ea typeface="Times New Roman" panose="02020603050405020304" pitchFamily="18" charset="0"/>
                <a:cs typeface="Times New Roman" panose="02020603050405020304" pitchFamily="18" charset="0"/>
              </a:rPr>
              <a:t>. Companies need to publicly report material nature-related information throughout their journey.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GB"/>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242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businessfornature.or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twitter.com/BfNCoalition" TargetMode="External"/><Relationship Id="rId5" Type="http://schemas.openxmlformats.org/officeDocument/2006/relationships/hyperlink" Target="https://www.linkedin.com/company/business-for-nature/" TargetMode="External"/><Relationship Id="rId4" Type="http://schemas.openxmlformats.org/officeDocument/2006/relationships/hyperlink" Target="https://www.businessfornature.org/"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contact@businessfornature.or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twitter.com/BfNCoalition" TargetMode="External"/><Relationship Id="rId5" Type="http://schemas.openxmlformats.org/officeDocument/2006/relationships/hyperlink" Target="https://www.linkedin.com/company/business-for-nature/" TargetMode="External"/><Relationship Id="rId4" Type="http://schemas.openxmlformats.org/officeDocument/2006/relationships/hyperlink" Target="https://www.businessfornature.org/"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Photo" preserve="1" userDrawn="1">
  <p:cSld name="1_Title and Photo">
    <p:bg>
      <p:bgPr>
        <a:solidFill>
          <a:schemeClr val="bg1"/>
        </a:solidFill>
        <a:effectLst/>
      </p:bgPr>
    </p:bg>
    <p:spTree>
      <p:nvGrpSpPr>
        <p:cNvPr id="1" name="Shape 18"/>
        <p:cNvGrpSpPr/>
        <p:nvPr/>
      </p:nvGrpSpPr>
      <p:grpSpPr>
        <a:xfrm>
          <a:off x="0" y="0"/>
          <a:ext cx="0" cy="0"/>
          <a:chOff x="0" y="0"/>
          <a:chExt cx="0" cy="0"/>
        </a:xfrm>
      </p:grpSpPr>
      <p:sp>
        <p:nvSpPr>
          <p:cNvPr id="19" name="Google Shape;19;p20"/>
          <p:cNvSpPr>
            <a:spLocks noGrp="1"/>
          </p:cNvSpPr>
          <p:nvPr>
            <p:ph type="pic" idx="2"/>
          </p:nvPr>
        </p:nvSpPr>
        <p:spPr>
          <a:xfrm>
            <a:off x="5613400" y="0"/>
            <a:ext cx="6578600" cy="6853238"/>
          </a:xfrm>
          <a:prstGeom prst="rect">
            <a:avLst/>
          </a:prstGeom>
          <a:solidFill>
            <a:srgbClr val="4B4C4E"/>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64749"/>
              </a:buClr>
              <a:buSzPts val="1800"/>
              <a:buFont typeface="Open Sans Light"/>
              <a:buNone/>
              <a:defRPr sz="1800" b="0" i="0" u="none" strike="noStrike" cap="none">
                <a:solidFill>
                  <a:srgbClr val="FFFFFF"/>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R="0" lvl="2" algn="l" rtl="0">
              <a:lnSpc>
                <a:spcPct val="90000"/>
              </a:lnSpc>
              <a:spcBef>
                <a:spcPts val="500"/>
              </a:spcBef>
              <a:spcAft>
                <a:spcPts val="0"/>
              </a:spcAft>
              <a:buClr>
                <a:srgbClr val="464749"/>
              </a:buClr>
              <a:buSzPts val="1400"/>
              <a:buFont typeface="Open Sans"/>
              <a:buNone/>
              <a:defRPr sz="1400" b="0" i="0" u="none" strike="noStrike" cap="none">
                <a:solidFill>
                  <a:srgbClr val="464749"/>
                </a:solidFill>
                <a:latin typeface="Open Sans"/>
                <a:ea typeface="Open Sans"/>
                <a:cs typeface="Open Sans"/>
                <a:sym typeface="Open Sans"/>
              </a:defRPr>
            </a:lvl3pPr>
            <a:lvl4pPr marR="0" lvl="3" algn="l" rtl="0">
              <a:lnSpc>
                <a:spcPct val="90000"/>
              </a:lnSpc>
              <a:spcBef>
                <a:spcPts val="500"/>
              </a:spcBef>
              <a:spcAft>
                <a:spcPts val="0"/>
              </a:spcAft>
              <a:buClr>
                <a:srgbClr val="464749"/>
              </a:buClr>
              <a:buSzPts val="12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R="0" lvl="4" algn="l" rtl="0">
              <a:lnSpc>
                <a:spcPct val="90000"/>
              </a:lnSpc>
              <a:spcBef>
                <a:spcPts val="500"/>
              </a:spcBef>
              <a:spcAft>
                <a:spcPts val="0"/>
              </a:spcAft>
              <a:buClr>
                <a:srgbClr val="464749"/>
              </a:buClr>
              <a:buSzPts val="1100"/>
              <a:buFont typeface="Open Sans"/>
              <a:buNone/>
              <a:defRPr sz="1100" b="0" i="0" u="none" strike="noStrike" cap="none">
                <a:solidFill>
                  <a:srgbClr val="464749"/>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10" name="Google Shape;30;p21">
            <a:extLst>
              <a:ext uri="{FF2B5EF4-FFF2-40B4-BE49-F238E27FC236}">
                <a16:creationId xmlns:a16="http://schemas.microsoft.com/office/drawing/2014/main" id="{47BFDD93-74C0-A549-8049-098705EEF08B}"/>
              </a:ext>
            </a:extLst>
          </p:cNvPr>
          <p:cNvSpPr/>
          <p:nvPr userDrawn="1"/>
        </p:nvSpPr>
        <p:spPr>
          <a:xfrm>
            <a:off x="0" y="471949"/>
            <a:ext cx="324465" cy="2851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26;p21">
            <a:extLst>
              <a:ext uri="{FF2B5EF4-FFF2-40B4-BE49-F238E27FC236}">
                <a16:creationId xmlns:a16="http://schemas.microsoft.com/office/drawing/2014/main" id="{DFD8133D-C353-6340-AEE9-2E376C770234}"/>
              </a:ext>
            </a:extLst>
          </p:cNvPr>
          <p:cNvSpPr txBox="1">
            <a:spLocks noGrp="1"/>
          </p:cNvSpPr>
          <p:nvPr>
            <p:ph type="title"/>
          </p:nvPr>
        </p:nvSpPr>
        <p:spPr>
          <a:xfrm>
            <a:off x="464574" y="241555"/>
            <a:ext cx="4792661" cy="8245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2800"/>
              <a:buFont typeface="Open Sans Light"/>
              <a:buNone/>
              <a:defRPr sz="2800" b="1">
                <a:latin typeface="Open Sans" panose="020B0606030504020204" pitchFamily="34" charset="0"/>
                <a:ea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 name="Google Shape;40;p23">
            <a:extLst>
              <a:ext uri="{FF2B5EF4-FFF2-40B4-BE49-F238E27FC236}">
                <a16:creationId xmlns:a16="http://schemas.microsoft.com/office/drawing/2014/main" id="{45DB142D-6E38-3E4A-92A4-7E2DB68C146E}"/>
              </a:ext>
            </a:extLst>
          </p:cNvPr>
          <p:cNvSpPr txBox="1">
            <a:spLocks noGrp="1"/>
          </p:cNvSpPr>
          <p:nvPr>
            <p:ph type="body" idx="1"/>
          </p:nvPr>
        </p:nvSpPr>
        <p:spPr>
          <a:xfrm>
            <a:off x="465139" y="1189038"/>
            <a:ext cx="4792661" cy="488729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64749"/>
              </a:buClr>
              <a:buSzPts val="1800"/>
              <a:buNone/>
              <a:defRPr/>
            </a:lvl1pPr>
            <a:lvl2pPr marL="914400" lvl="1" indent="-228600" algn="l">
              <a:lnSpc>
                <a:spcPct val="90000"/>
              </a:lnSpc>
              <a:spcBef>
                <a:spcPts val="500"/>
              </a:spcBef>
              <a:spcAft>
                <a:spcPts val="0"/>
              </a:spcAft>
              <a:buClr>
                <a:srgbClr val="464749"/>
              </a:buClr>
              <a:buSzPts val="1800"/>
              <a:buNone/>
              <a:defRPr/>
            </a:lvl2pPr>
            <a:lvl3pPr marL="1371600" lvl="2" indent="-228600" algn="l">
              <a:lnSpc>
                <a:spcPct val="90000"/>
              </a:lnSpc>
              <a:spcBef>
                <a:spcPts val="500"/>
              </a:spcBef>
              <a:spcAft>
                <a:spcPts val="0"/>
              </a:spcAft>
              <a:buClr>
                <a:srgbClr val="464749"/>
              </a:buClr>
              <a:buSzPts val="1800"/>
              <a:buNone/>
              <a:defRPr/>
            </a:lvl3pPr>
            <a:lvl4pPr marL="1828800" lvl="3" indent="-228600" algn="l">
              <a:lnSpc>
                <a:spcPct val="90000"/>
              </a:lnSpc>
              <a:spcBef>
                <a:spcPts val="500"/>
              </a:spcBef>
              <a:spcAft>
                <a:spcPts val="0"/>
              </a:spcAft>
              <a:buClr>
                <a:srgbClr val="464749"/>
              </a:buClr>
              <a:buSzPts val="1800"/>
              <a:buNone/>
              <a:defRPr/>
            </a:lvl4pPr>
            <a:lvl5pPr marL="2286000" lvl="4" indent="-228600" algn="l">
              <a:lnSpc>
                <a:spcPct val="90000"/>
              </a:lnSpc>
              <a:spcBef>
                <a:spcPts val="500"/>
              </a:spcBef>
              <a:spcAft>
                <a:spcPts val="0"/>
              </a:spcAft>
              <a:buClr>
                <a:srgbClr val="46474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01531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Photo" preserve="1" userDrawn="1">
  <p:cSld name="2_Title and Photo">
    <p:bg>
      <p:bgPr>
        <a:solidFill>
          <a:schemeClr val="bg1"/>
        </a:solidFill>
        <a:effectLst/>
      </p:bgPr>
    </p:bg>
    <p:spTree>
      <p:nvGrpSpPr>
        <p:cNvPr id="1" name="Shape 18"/>
        <p:cNvGrpSpPr/>
        <p:nvPr/>
      </p:nvGrpSpPr>
      <p:grpSpPr>
        <a:xfrm>
          <a:off x="0" y="0"/>
          <a:ext cx="0" cy="0"/>
          <a:chOff x="0" y="0"/>
          <a:chExt cx="0" cy="0"/>
        </a:xfrm>
      </p:grpSpPr>
      <p:sp>
        <p:nvSpPr>
          <p:cNvPr id="19" name="Google Shape;19;p20"/>
          <p:cNvSpPr>
            <a:spLocks noGrp="1"/>
          </p:cNvSpPr>
          <p:nvPr>
            <p:ph type="pic" idx="2"/>
          </p:nvPr>
        </p:nvSpPr>
        <p:spPr>
          <a:xfrm>
            <a:off x="5613400" y="0"/>
            <a:ext cx="6578600" cy="6853238"/>
          </a:xfrm>
          <a:prstGeom prst="rect">
            <a:avLst/>
          </a:prstGeom>
          <a:solidFill>
            <a:srgbClr val="4B4C4E"/>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64749"/>
              </a:buClr>
              <a:buSzPts val="1800"/>
              <a:buFont typeface="Open Sans Light"/>
              <a:buNone/>
              <a:defRPr sz="1800" b="0" i="0" u="none" strike="noStrike" cap="none">
                <a:solidFill>
                  <a:srgbClr val="FFFFFF"/>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R="0" lvl="2" algn="l" rtl="0">
              <a:lnSpc>
                <a:spcPct val="90000"/>
              </a:lnSpc>
              <a:spcBef>
                <a:spcPts val="500"/>
              </a:spcBef>
              <a:spcAft>
                <a:spcPts val="0"/>
              </a:spcAft>
              <a:buClr>
                <a:srgbClr val="464749"/>
              </a:buClr>
              <a:buSzPts val="1400"/>
              <a:buFont typeface="Open Sans"/>
              <a:buNone/>
              <a:defRPr sz="1400" b="0" i="0" u="none" strike="noStrike" cap="none">
                <a:solidFill>
                  <a:srgbClr val="464749"/>
                </a:solidFill>
                <a:latin typeface="Open Sans"/>
                <a:ea typeface="Open Sans"/>
                <a:cs typeface="Open Sans"/>
                <a:sym typeface="Open Sans"/>
              </a:defRPr>
            </a:lvl3pPr>
            <a:lvl4pPr marR="0" lvl="3" algn="l" rtl="0">
              <a:lnSpc>
                <a:spcPct val="90000"/>
              </a:lnSpc>
              <a:spcBef>
                <a:spcPts val="500"/>
              </a:spcBef>
              <a:spcAft>
                <a:spcPts val="0"/>
              </a:spcAft>
              <a:buClr>
                <a:srgbClr val="464749"/>
              </a:buClr>
              <a:buSzPts val="12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R="0" lvl="4" algn="l" rtl="0">
              <a:lnSpc>
                <a:spcPct val="90000"/>
              </a:lnSpc>
              <a:spcBef>
                <a:spcPts val="500"/>
              </a:spcBef>
              <a:spcAft>
                <a:spcPts val="0"/>
              </a:spcAft>
              <a:buClr>
                <a:srgbClr val="464749"/>
              </a:buClr>
              <a:buSzPts val="1100"/>
              <a:buFont typeface="Open Sans"/>
              <a:buNone/>
              <a:defRPr sz="1100" b="0" i="0" u="none" strike="noStrike" cap="none">
                <a:solidFill>
                  <a:srgbClr val="464749"/>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10" name="Google Shape;30;p21">
            <a:extLst>
              <a:ext uri="{FF2B5EF4-FFF2-40B4-BE49-F238E27FC236}">
                <a16:creationId xmlns:a16="http://schemas.microsoft.com/office/drawing/2014/main" id="{47BFDD93-74C0-A549-8049-098705EEF08B}"/>
              </a:ext>
            </a:extLst>
          </p:cNvPr>
          <p:cNvSpPr/>
          <p:nvPr userDrawn="1"/>
        </p:nvSpPr>
        <p:spPr>
          <a:xfrm>
            <a:off x="0" y="471949"/>
            <a:ext cx="324465" cy="285135"/>
          </a:xfrm>
          <a:prstGeom prst="rect">
            <a:avLst/>
          </a:prstGeom>
          <a:solidFill>
            <a:srgbClr val="3CAB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26;p21">
            <a:extLst>
              <a:ext uri="{FF2B5EF4-FFF2-40B4-BE49-F238E27FC236}">
                <a16:creationId xmlns:a16="http://schemas.microsoft.com/office/drawing/2014/main" id="{DFD8133D-C353-6340-AEE9-2E376C770234}"/>
              </a:ext>
            </a:extLst>
          </p:cNvPr>
          <p:cNvSpPr txBox="1">
            <a:spLocks noGrp="1"/>
          </p:cNvSpPr>
          <p:nvPr>
            <p:ph type="title"/>
          </p:nvPr>
        </p:nvSpPr>
        <p:spPr>
          <a:xfrm>
            <a:off x="464574" y="241555"/>
            <a:ext cx="4792661" cy="8245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2800"/>
              <a:buFont typeface="Open Sans Ligh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 name="Google Shape;40;p23">
            <a:extLst>
              <a:ext uri="{FF2B5EF4-FFF2-40B4-BE49-F238E27FC236}">
                <a16:creationId xmlns:a16="http://schemas.microsoft.com/office/drawing/2014/main" id="{45DB142D-6E38-3E4A-92A4-7E2DB68C146E}"/>
              </a:ext>
            </a:extLst>
          </p:cNvPr>
          <p:cNvSpPr txBox="1">
            <a:spLocks noGrp="1"/>
          </p:cNvSpPr>
          <p:nvPr>
            <p:ph type="body" idx="1"/>
          </p:nvPr>
        </p:nvSpPr>
        <p:spPr>
          <a:xfrm>
            <a:off x="465139" y="1189038"/>
            <a:ext cx="4792661" cy="488729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64749"/>
              </a:buClr>
              <a:buSzPts val="1800"/>
              <a:buNone/>
              <a:defRPr/>
            </a:lvl1pPr>
            <a:lvl2pPr marL="914400" lvl="1" indent="-228600" algn="l">
              <a:lnSpc>
                <a:spcPct val="90000"/>
              </a:lnSpc>
              <a:spcBef>
                <a:spcPts val="500"/>
              </a:spcBef>
              <a:spcAft>
                <a:spcPts val="0"/>
              </a:spcAft>
              <a:buClr>
                <a:srgbClr val="464749"/>
              </a:buClr>
              <a:buSzPts val="1800"/>
              <a:buNone/>
              <a:defRPr/>
            </a:lvl2pPr>
            <a:lvl3pPr marL="1371600" lvl="2" indent="-228600" algn="l">
              <a:lnSpc>
                <a:spcPct val="90000"/>
              </a:lnSpc>
              <a:spcBef>
                <a:spcPts val="500"/>
              </a:spcBef>
              <a:spcAft>
                <a:spcPts val="0"/>
              </a:spcAft>
              <a:buClr>
                <a:srgbClr val="464749"/>
              </a:buClr>
              <a:buSzPts val="1800"/>
              <a:buNone/>
              <a:defRPr/>
            </a:lvl3pPr>
            <a:lvl4pPr marL="1828800" lvl="3" indent="-228600" algn="l">
              <a:lnSpc>
                <a:spcPct val="90000"/>
              </a:lnSpc>
              <a:spcBef>
                <a:spcPts val="500"/>
              </a:spcBef>
              <a:spcAft>
                <a:spcPts val="0"/>
              </a:spcAft>
              <a:buClr>
                <a:srgbClr val="464749"/>
              </a:buClr>
              <a:buSzPts val="1800"/>
              <a:buNone/>
              <a:defRPr/>
            </a:lvl4pPr>
            <a:lvl5pPr marL="2286000" lvl="4" indent="-228600" algn="l">
              <a:lnSpc>
                <a:spcPct val="90000"/>
              </a:lnSpc>
              <a:spcBef>
                <a:spcPts val="500"/>
              </a:spcBef>
              <a:spcAft>
                <a:spcPts val="0"/>
              </a:spcAft>
              <a:buClr>
                <a:srgbClr val="46474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21088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1"/>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B29D2F1-E67D-D141-9823-E7D7F89C61B8}"/>
              </a:ext>
            </a:extLst>
          </p:cNvPr>
          <p:cNvPicPr>
            <a:picLocks noChangeAspect="1"/>
          </p:cNvPicPr>
          <p:nvPr userDrawn="1"/>
        </p:nvPicPr>
        <p:blipFill>
          <a:blip r:embed="rId2"/>
          <a:stretch>
            <a:fillRect/>
          </a:stretch>
        </p:blipFill>
        <p:spPr>
          <a:xfrm>
            <a:off x="10110954" y="6132763"/>
            <a:ext cx="1615425" cy="654247"/>
          </a:xfrm>
          <a:prstGeom prst="rect">
            <a:avLst/>
          </a:prstGeom>
        </p:spPr>
      </p:pic>
      <p:cxnSp>
        <p:nvCxnSpPr>
          <p:cNvPr id="7" name="Straight Connector 6">
            <a:extLst>
              <a:ext uri="{FF2B5EF4-FFF2-40B4-BE49-F238E27FC236}">
                <a16:creationId xmlns:a16="http://schemas.microsoft.com/office/drawing/2014/main" id="{DD4588C6-1365-C94A-8EAE-F930600238FE}"/>
              </a:ext>
            </a:extLst>
          </p:cNvPr>
          <p:cNvCxnSpPr>
            <a:cxnSpLocks/>
          </p:cNvCxnSpPr>
          <p:nvPr userDrawn="1"/>
        </p:nvCxnSpPr>
        <p:spPr>
          <a:xfrm>
            <a:off x="0" y="6551044"/>
            <a:ext cx="10068914"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3B6CB9-4202-274C-A051-59AA3D8CCDF2}"/>
              </a:ext>
            </a:extLst>
          </p:cNvPr>
          <p:cNvCxnSpPr>
            <a:cxnSpLocks/>
          </p:cNvCxnSpPr>
          <p:nvPr userDrawn="1"/>
        </p:nvCxnSpPr>
        <p:spPr>
          <a:xfrm>
            <a:off x="11699875" y="6551044"/>
            <a:ext cx="492125"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16C1B1-C0E2-8046-9A91-CF40F5FF28E7}"/>
              </a:ext>
            </a:extLst>
          </p:cNvPr>
          <p:cNvSpPr txBox="1"/>
          <p:nvPr userDrawn="1"/>
        </p:nvSpPr>
        <p:spPr>
          <a:xfrm>
            <a:off x="5034131" y="6551044"/>
            <a:ext cx="5129373" cy="261610"/>
          </a:xfrm>
          <a:prstGeom prst="rect">
            <a:avLst/>
          </a:prstGeom>
          <a:noFill/>
        </p:spPr>
        <p:txBody>
          <a:bodyPr wrap="square" rtlCol="0">
            <a:spAutoFit/>
          </a:bodyPr>
          <a:lstStyle/>
          <a:p>
            <a:pPr algn="r"/>
            <a:r>
              <a:rPr lang="en-US" sz="1100" b="0" i="0">
                <a:solidFill>
                  <a:srgbClr val="464749"/>
                </a:solidFill>
                <a:latin typeface="Open Sans Light" panose="020B0306030504020204" pitchFamily="34" charset="0"/>
                <a:ea typeface="Open Sans Light" panose="020B0306030504020204" pitchFamily="34" charset="0"/>
                <a:cs typeface="Open Sans Light" panose="020B0306030504020204" pitchFamily="34" charset="0"/>
              </a:rPr>
              <a:t>WE CATALYZE BUSINESS LEADERSHIP TO DRIVE POLICY AMBITION </a:t>
            </a:r>
          </a:p>
        </p:txBody>
      </p:sp>
    </p:spTree>
    <p:extLst>
      <p:ext uri="{BB962C8B-B14F-4D97-AF65-F5344CB8AC3E}">
        <p14:creationId xmlns:p14="http://schemas.microsoft.com/office/powerpoint/2010/main" val="3034165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1"/>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B29D2F1-E67D-D141-9823-E7D7F89C61B8}"/>
              </a:ext>
            </a:extLst>
          </p:cNvPr>
          <p:cNvPicPr>
            <a:picLocks noChangeAspect="1"/>
          </p:cNvPicPr>
          <p:nvPr userDrawn="1"/>
        </p:nvPicPr>
        <p:blipFill>
          <a:blip r:embed="rId2"/>
          <a:stretch>
            <a:fillRect/>
          </a:stretch>
        </p:blipFill>
        <p:spPr>
          <a:xfrm>
            <a:off x="10110954" y="6132763"/>
            <a:ext cx="1615425" cy="654247"/>
          </a:xfrm>
          <a:prstGeom prst="rect">
            <a:avLst/>
          </a:prstGeom>
        </p:spPr>
      </p:pic>
      <p:cxnSp>
        <p:nvCxnSpPr>
          <p:cNvPr id="7" name="Straight Connector 6">
            <a:extLst>
              <a:ext uri="{FF2B5EF4-FFF2-40B4-BE49-F238E27FC236}">
                <a16:creationId xmlns:a16="http://schemas.microsoft.com/office/drawing/2014/main" id="{DD4588C6-1365-C94A-8EAE-F930600238FE}"/>
              </a:ext>
            </a:extLst>
          </p:cNvPr>
          <p:cNvCxnSpPr>
            <a:cxnSpLocks/>
          </p:cNvCxnSpPr>
          <p:nvPr userDrawn="1"/>
        </p:nvCxnSpPr>
        <p:spPr>
          <a:xfrm>
            <a:off x="0" y="6551044"/>
            <a:ext cx="10068914"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3B6CB9-4202-274C-A051-59AA3D8CCDF2}"/>
              </a:ext>
            </a:extLst>
          </p:cNvPr>
          <p:cNvCxnSpPr>
            <a:cxnSpLocks/>
          </p:cNvCxnSpPr>
          <p:nvPr userDrawn="1"/>
        </p:nvCxnSpPr>
        <p:spPr>
          <a:xfrm>
            <a:off x="11699875" y="6551044"/>
            <a:ext cx="492125"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93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you" userDrawn="1">
  <p:cSld name="1_Thank-you">
    <p:bg>
      <p:bgPr>
        <a:solidFill>
          <a:schemeClr val="bg1"/>
        </a:solidFill>
        <a:effectLst/>
      </p:bgPr>
    </p:bg>
    <p:spTree>
      <p:nvGrpSpPr>
        <p:cNvPr id="1" name="Shape 82"/>
        <p:cNvGrpSpPr/>
        <p:nvPr/>
      </p:nvGrpSpPr>
      <p:grpSpPr>
        <a:xfrm>
          <a:off x="0" y="0"/>
          <a:ext cx="0" cy="0"/>
          <a:chOff x="0" y="0"/>
          <a:chExt cx="0" cy="0"/>
        </a:xfrm>
      </p:grpSpPr>
      <p:sp>
        <p:nvSpPr>
          <p:cNvPr id="15" name="Google Shape;19;p20">
            <a:extLst>
              <a:ext uri="{FF2B5EF4-FFF2-40B4-BE49-F238E27FC236}">
                <a16:creationId xmlns:a16="http://schemas.microsoft.com/office/drawing/2014/main" id="{8E6AFDA4-BD57-9D49-A0F3-A14883088E5E}"/>
              </a:ext>
            </a:extLst>
          </p:cNvPr>
          <p:cNvSpPr>
            <a:spLocks noGrp="1"/>
          </p:cNvSpPr>
          <p:nvPr>
            <p:ph type="pic" idx="10"/>
          </p:nvPr>
        </p:nvSpPr>
        <p:spPr>
          <a:xfrm>
            <a:off x="0" y="0"/>
            <a:ext cx="12192000" cy="2743200"/>
          </a:xfrm>
          <a:prstGeom prst="rect">
            <a:avLst/>
          </a:prstGeom>
          <a:solidFill>
            <a:srgbClr val="4B4C4E"/>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64749"/>
              </a:buClr>
              <a:buSzPts val="1800"/>
              <a:buFont typeface="Open Sans Light"/>
              <a:buNone/>
              <a:defRPr sz="1800" b="0" i="0" u="none" strike="noStrike" cap="none">
                <a:solidFill>
                  <a:srgbClr val="FFFFFF"/>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R="0" lvl="2" algn="l" rtl="0">
              <a:lnSpc>
                <a:spcPct val="90000"/>
              </a:lnSpc>
              <a:spcBef>
                <a:spcPts val="500"/>
              </a:spcBef>
              <a:spcAft>
                <a:spcPts val="0"/>
              </a:spcAft>
              <a:buClr>
                <a:srgbClr val="464749"/>
              </a:buClr>
              <a:buSzPts val="1400"/>
              <a:buFont typeface="Open Sans"/>
              <a:buNone/>
              <a:defRPr sz="1400" b="0" i="0" u="none" strike="noStrike" cap="none">
                <a:solidFill>
                  <a:srgbClr val="464749"/>
                </a:solidFill>
                <a:latin typeface="Open Sans"/>
                <a:ea typeface="Open Sans"/>
                <a:cs typeface="Open Sans"/>
                <a:sym typeface="Open Sans"/>
              </a:defRPr>
            </a:lvl3pPr>
            <a:lvl4pPr marR="0" lvl="3" algn="l" rtl="0">
              <a:lnSpc>
                <a:spcPct val="90000"/>
              </a:lnSpc>
              <a:spcBef>
                <a:spcPts val="500"/>
              </a:spcBef>
              <a:spcAft>
                <a:spcPts val="0"/>
              </a:spcAft>
              <a:buClr>
                <a:srgbClr val="464749"/>
              </a:buClr>
              <a:buSzPts val="12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R="0" lvl="4" algn="l" rtl="0">
              <a:lnSpc>
                <a:spcPct val="90000"/>
              </a:lnSpc>
              <a:spcBef>
                <a:spcPts val="500"/>
              </a:spcBef>
              <a:spcAft>
                <a:spcPts val="0"/>
              </a:spcAft>
              <a:buClr>
                <a:srgbClr val="464749"/>
              </a:buClr>
              <a:buSzPts val="1100"/>
              <a:buFont typeface="Open Sans"/>
              <a:buNone/>
              <a:defRPr sz="1100" b="0" i="0" u="none" strike="noStrike" cap="none">
                <a:solidFill>
                  <a:srgbClr val="464749"/>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83" name="Google Shape;83;p32"/>
          <p:cNvSpPr txBox="1">
            <a:spLocks noGrp="1"/>
          </p:cNvSpPr>
          <p:nvPr>
            <p:ph type="title"/>
          </p:nvPr>
        </p:nvSpPr>
        <p:spPr>
          <a:xfrm>
            <a:off x="405353" y="5470440"/>
            <a:ext cx="5329160" cy="34412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2000"/>
              <a:buFont typeface="Open Sans Light"/>
              <a:buNone/>
              <a:defRPr sz="2000">
                <a:solidFill>
                  <a:srgbClr val="4647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4" name="Google Shape;84;p32"/>
          <p:cNvSpPr txBox="1">
            <a:spLocks noGrp="1"/>
          </p:cNvSpPr>
          <p:nvPr>
            <p:ph type="body" idx="1"/>
          </p:nvPr>
        </p:nvSpPr>
        <p:spPr>
          <a:xfrm>
            <a:off x="405353" y="5829654"/>
            <a:ext cx="5329160" cy="434821"/>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rgbClr val="464749"/>
              </a:buClr>
              <a:buSzPts val="1050"/>
              <a:buFont typeface="Open Sans"/>
              <a:buNone/>
              <a:defRPr sz="1050" b="1">
                <a:solidFill>
                  <a:srgbClr val="464749"/>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Font typeface="Open Sans"/>
              <a:buNone/>
              <a:defRPr sz="2000">
                <a:solidFill>
                  <a:srgbClr val="888888"/>
                </a:solidFill>
              </a:defRPr>
            </a:lvl2pPr>
            <a:lvl3pPr marL="1371600" lvl="2" indent="-228600" algn="l">
              <a:lnSpc>
                <a:spcPct val="90000"/>
              </a:lnSpc>
              <a:spcBef>
                <a:spcPts val="500"/>
              </a:spcBef>
              <a:spcAft>
                <a:spcPts val="0"/>
              </a:spcAft>
              <a:buClr>
                <a:srgbClr val="888888"/>
              </a:buClr>
              <a:buSzPts val="1800"/>
              <a:buFont typeface="Open Sans"/>
              <a:buNone/>
              <a:defRPr sz="1800">
                <a:solidFill>
                  <a:srgbClr val="888888"/>
                </a:solidFill>
              </a:defRPr>
            </a:lvl3pPr>
            <a:lvl4pPr marL="1828800" lvl="3" indent="-228600" algn="l">
              <a:lnSpc>
                <a:spcPct val="90000"/>
              </a:lnSpc>
              <a:spcBef>
                <a:spcPts val="500"/>
              </a:spcBef>
              <a:spcAft>
                <a:spcPts val="0"/>
              </a:spcAft>
              <a:buClr>
                <a:srgbClr val="888888"/>
              </a:buClr>
              <a:buSzPts val="1600"/>
              <a:buFont typeface="Open Sans SemiBold"/>
              <a:buNone/>
              <a:defRPr sz="1600">
                <a:solidFill>
                  <a:srgbClr val="888888"/>
                </a:solidFill>
              </a:defRPr>
            </a:lvl4pPr>
            <a:lvl5pPr marL="2286000" lvl="4" indent="-228600" algn="l">
              <a:lnSpc>
                <a:spcPct val="90000"/>
              </a:lnSpc>
              <a:spcBef>
                <a:spcPts val="500"/>
              </a:spcBef>
              <a:spcAft>
                <a:spcPts val="0"/>
              </a:spcAft>
              <a:buClr>
                <a:srgbClr val="888888"/>
              </a:buClr>
              <a:buSzPts val="1600"/>
              <a:buFont typeface="Open Sans"/>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12" name="TextBox 11">
            <a:extLst>
              <a:ext uri="{FF2B5EF4-FFF2-40B4-BE49-F238E27FC236}">
                <a16:creationId xmlns:a16="http://schemas.microsoft.com/office/drawing/2014/main" id="{F434B1E1-206E-644B-AB1C-27ECCD7DAC09}"/>
              </a:ext>
            </a:extLst>
          </p:cNvPr>
          <p:cNvSpPr txBox="1"/>
          <p:nvPr userDrawn="1"/>
        </p:nvSpPr>
        <p:spPr>
          <a:xfrm>
            <a:off x="4063869" y="3429000"/>
            <a:ext cx="4826000" cy="1107996"/>
          </a:xfrm>
          <a:prstGeom prst="rect">
            <a:avLst/>
          </a:prstGeom>
          <a:noFill/>
        </p:spPr>
        <p:txBody>
          <a:bodyPr wrap="square" rtlCol="0">
            <a:spAutoFit/>
          </a:bodyPr>
          <a:lstStyle/>
          <a:p>
            <a:r>
              <a:rPr lang="en-US" sz="6600" b="0" i="0">
                <a:solidFill>
                  <a:srgbClr val="4B4C4E"/>
                </a:solidFill>
                <a:latin typeface="Open Sans Light" panose="020B0306030504020204" pitchFamily="34" charset="0"/>
                <a:ea typeface="Open Sans Light" panose="020B0306030504020204" pitchFamily="34" charset="0"/>
                <a:cs typeface="Open Sans Light" panose="020B0306030504020204" pitchFamily="34" charset="0"/>
              </a:rPr>
              <a:t>Thank you!</a:t>
            </a:r>
          </a:p>
        </p:txBody>
      </p:sp>
      <p:pic>
        <p:nvPicPr>
          <p:cNvPr id="3" name="Picture 2" descr="Text&#10;&#10;Description automatically generated">
            <a:extLst>
              <a:ext uri="{FF2B5EF4-FFF2-40B4-BE49-F238E27FC236}">
                <a16:creationId xmlns:a16="http://schemas.microsoft.com/office/drawing/2014/main" id="{6CB2708F-C46D-1C49-B21A-48965C0455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951640" y="5061447"/>
            <a:ext cx="4129200" cy="1796553"/>
          </a:xfrm>
          <a:prstGeom prst="rect">
            <a:avLst/>
          </a:prstGeom>
        </p:spPr>
      </p:pic>
    </p:spTree>
    <p:extLst>
      <p:ext uri="{BB962C8B-B14F-4D97-AF65-F5344CB8AC3E}">
        <p14:creationId xmlns:p14="http://schemas.microsoft.com/office/powerpoint/2010/main" val="2564583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you" userDrawn="1">
  <p:cSld name="1_Thank-you">
    <p:bg>
      <p:bgPr>
        <a:solidFill>
          <a:schemeClr val="bg1"/>
        </a:solidFill>
        <a:effectLst/>
      </p:bgPr>
    </p:bg>
    <p:spTree>
      <p:nvGrpSpPr>
        <p:cNvPr id="1" name="Shape 82"/>
        <p:cNvGrpSpPr/>
        <p:nvPr/>
      </p:nvGrpSpPr>
      <p:grpSpPr>
        <a:xfrm>
          <a:off x="0" y="0"/>
          <a:ext cx="0" cy="0"/>
          <a:chOff x="0" y="0"/>
          <a:chExt cx="0" cy="0"/>
        </a:xfrm>
      </p:grpSpPr>
      <p:sp>
        <p:nvSpPr>
          <p:cNvPr id="15" name="Google Shape;19;p20">
            <a:extLst>
              <a:ext uri="{FF2B5EF4-FFF2-40B4-BE49-F238E27FC236}">
                <a16:creationId xmlns:a16="http://schemas.microsoft.com/office/drawing/2014/main" id="{8E6AFDA4-BD57-9D49-A0F3-A14883088E5E}"/>
              </a:ext>
            </a:extLst>
          </p:cNvPr>
          <p:cNvSpPr>
            <a:spLocks noGrp="1"/>
          </p:cNvSpPr>
          <p:nvPr>
            <p:ph type="pic" idx="10"/>
          </p:nvPr>
        </p:nvSpPr>
        <p:spPr>
          <a:xfrm>
            <a:off x="0" y="0"/>
            <a:ext cx="12192000" cy="2743200"/>
          </a:xfrm>
          <a:prstGeom prst="rect">
            <a:avLst/>
          </a:prstGeom>
          <a:solidFill>
            <a:srgbClr val="4B4C4E"/>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64749"/>
              </a:buClr>
              <a:buSzPts val="1800"/>
              <a:buFont typeface="Open Sans Light"/>
              <a:buNone/>
              <a:defRPr sz="1800" b="0" i="0" u="none" strike="noStrike" cap="none">
                <a:solidFill>
                  <a:srgbClr val="FFFFFF"/>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R="0" lvl="2" algn="l" rtl="0">
              <a:lnSpc>
                <a:spcPct val="90000"/>
              </a:lnSpc>
              <a:spcBef>
                <a:spcPts val="500"/>
              </a:spcBef>
              <a:spcAft>
                <a:spcPts val="0"/>
              </a:spcAft>
              <a:buClr>
                <a:srgbClr val="464749"/>
              </a:buClr>
              <a:buSzPts val="1400"/>
              <a:buFont typeface="Open Sans"/>
              <a:buNone/>
              <a:defRPr sz="1400" b="0" i="0" u="none" strike="noStrike" cap="none">
                <a:solidFill>
                  <a:srgbClr val="464749"/>
                </a:solidFill>
                <a:latin typeface="Open Sans"/>
                <a:ea typeface="Open Sans"/>
                <a:cs typeface="Open Sans"/>
                <a:sym typeface="Open Sans"/>
              </a:defRPr>
            </a:lvl3pPr>
            <a:lvl4pPr marR="0" lvl="3" algn="l" rtl="0">
              <a:lnSpc>
                <a:spcPct val="90000"/>
              </a:lnSpc>
              <a:spcBef>
                <a:spcPts val="500"/>
              </a:spcBef>
              <a:spcAft>
                <a:spcPts val="0"/>
              </a:spcAft>
              <a:buClr>
                <a:srgbClr val="464749"/>
              </a:buClr>
              <a:buSzPts val="12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R="0" lvl="4" algn="l" rtl="0">
              <a:lnSpc>
                <a:spcPct val="90000"/>
              </a:lnSpc>
              <a:spcBef>
                <a:spcPts val="500"/>
              </a:spcBef>
              <a:spcAft>
                <a:spcPts val="0"/>
              </a:spcAft>
              <a:buClr>
                <a:srgbClr val="464749"/>
              </a:buClr>
              <a:buSzPts val="1100"/>
              <a:buFont typeface="Open Sans"/>
              <a:buNone/>
              <a:defRPr sz="1100" b="0" i="0" u="none" strike="noStrike" cap="none">
                <a:solidFill>
                  <a:srgbClr val="464749"/>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83" name="Google Shape;83;p32"/>
          <p:cNvSpPr txBox="1">
            <a:spLocks noGrp="1"/>
          </p:cNvSpPr>
          <p:nvPr>
            <p:ph type="title"/>
          </p:nvPr>
        </p:nvSpPr>
        <p:spPr>
          <a:xfrm>
            <a:off x="405353" y="5470440"/>
            <a:ext cx="5329160" cy="34412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2000"/>
              <a:buFont typeface="Open Sans Light"/>
              <a:buNone/>
              <a:defRPr sz="2000">
                <a:solidFill>
                  <a:srgbClr val="4647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4" name="Google Shape;84;p32"/>
          <p:cNvSpPr txBox="1">
            <a:spLocks noGrp="1"/>
          </p:cNvSpPr>
          <p:nvPr>
            <p:ph type="body" idx="1"/>
          </p:nvPr>
        </p:nvSpPr>
        <p:spPr>
          <a:xfrm>
            <a:off x="405353" y="5829654"/>
            <a:ext cx="5329160" cy="434821"/>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rgbClr val="464749"/>
              </a:buClr>
              <a:buSzPts val="1050"/>
              <a:buFont typeface="Open Sans"/>
              <a:buNone/>
              <a:defRPr sz="1050" b="1">
                <a:solidFill>
                  <a:srgbClr val="464749"/>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Font typeface="Open Sans"/>
              <a:buNone/>
              <a:defRPr sz="2000">
                <a:solidFill>
                  <a:srgbClr val="888888"/>
                </a:solidFill>
              </a:defRPr>
            </a:lvl2pPr>
            <a:lvl3pPr marL="1371600" lvl="2" indent="-228600" algn="l">
              <a:lnSpc>
                <a:spcPct val="90000"/>
              </a:lnSpc>
              <a:spcBef>
                <a:spcPts val="500"/>
              </a:spcBef>
              <a:spcAft>
                <a:spcPts val="0"/>
              </a:spcAft>
              <a:buClr>
                <a:srgbClr val="888888"/>
              </a:buClr>
              <a:buSzPts val="1800"/>
              <a:buFont typeface="Open Sans"/>
              <a:buNone/>
              <a:defRPr sz="1800">
                <a:solidFill>
                  <a:srgbClr val="888888"/>
                </a:solidFill>
              </a:defRPr>
            </a:lvl3pPr>
            <a:lvl4pPr marL="1828800" lvl="3" indent="-228600" algn="l">
              <a:lnSpc>
                <a:spcPct val="90000"/>
              </a:lnSpc>
              <a:spcBef>
                <a:spcPts val="500"/>
              </a:spcBef>
              <a:spcAft>
                <a:spcPts val="0"/>
              </a:spcAft>
              <a:buClr>
                <a:srgbClr val="888888"/>
              </a:buClr>
              <a:buSzPts val="1600"/>
              <a:buFont typeface="Open Sans SemiBold"/>
              <a:buNone/>
              <a:defRPr sz="1600">
                <a:solidFill>
                  <a:srgbClr val="888888"/>
                </a:solidFill>
              </a:defRPr>
            </a:lvl4pPr>
            <a:lvl5pPr marL="2286000" lvl="4" indent="-228600" algn="l">
              <a:lnSpc>
                <a:spcPct val="90000"/>
              </a:lnSpc>
              <a:spcBef>
                <a:spcPts val="500"/>
              </a:spcBef>
              <a:spcAft>
                <a:spcPts val="0"/>
              </a:spcAft>
              <a:buClr>
                <a:srgbClr val="888888"/>
              </a:buClr>
              <a:buSzPts val="1600"/>
              <a:buFont typeface="Open Sans"/>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12" name="TextBox 11">
            <a:extLst>
              <a:ext uri="{FF2B5EF4-FFF2-40B4-BE49-F238E27FC236}">
                <a16:creationId xmlns:a16="http://schemas.microsoft.com/office/drawing/2014/main" id="{F434B1E1-206E-644B-AB1C-27ECCD7DAC09}"/>
              </a:ext>
            </a:extLst>
          </p:cNvPr>
          <p:cNvSpPr txBox="1"/>
          <p:nvPr userDrawn="1"/>
        </p:nvSpPr>
        <p:spPr>
          <a:xfrm>
            <a:off x="4063869" y="3429000"/>
            <a:ext cx="4826000" cy="1107996"/>
          </a:xfrm>
          <a:prstGeom prst="rect">
            <a:avLst/>
          </a:prstGeom>
          <a:noFill/>
        </p:spPr>
        <p:txBody>
          <a:bodyPr wrap="square" rtlCol="0">
            <a:spAutoFit/>
          </a:bodyPr>
          <a:lstStyle/>
          <a:p>
            <a:r>
              <a:rPr lang="en-US" sz="6600" b="0" i="0">
                <a:solidFill>
                  <a:srgbClr val="4B4C4E"/>
                </a:solidFill>
                <a:latin typeface="Open Sans Light" panose="020B0306030504020204" pitchFamily="34" charset="0"/>
                <a:ea typeface="Open Sans Light" panose="020B0306030504020204" pitchFamily="34" charset="0"/>
                <a:cs typeface="Open Sans Light" panose="020B0306030504020204" pitchFamily="34" charset="0"/>
              </a:rPr>
              <a:t>Thank you!</a:t>
            </a:r>
          </a:p>
        </p:txBody>
      </p:sp>
      <p:pic>
        <p:nvPicPr>
          <p:cNvPr id="3" name="Picture 2">
            <a:extLst>
              <a:ext uri="{FF2B5EF4-FFF2-40B4-BE49-F238E27FC236}">
                <a16:creationId xmlns:a16="http://schemas.microsoft.com/office/drawing/2014/main" id="{6CB2708F-C46D-1C49-B21A-48965C0455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189645" y="4656824"/>
            <a:ext cx="672208" cy="1855655"/>
          </a:xfrm>
          <a:prstGeom prst="rect">
            <a:avLst/>
          </a:prstGeom>
        </p:spPr>
      </p:pic>
      <p:sp>
        <p:nvSpPr>
          <p:cNvPr id="8" name="TextBox 7">
            <a:extLst>
              <a:ext uri="{FF2B5EF4-FFF2-40B4-BE49-F238E27FC236}">
                <a16:creationId xmlns:a16="http://schemas.microsoft.com/office/drawing/2014/main" id="{8341E5AD-ACC1-B88E-94B7-5E64E12F8EB3}"/>
              </a:ext>
            </a:extLst>
          </p:cNvPr>
          <p:cNvSpPr txBox="1"/>
          <p:nvPr userDrawn="1"/>
        </p:nvSpPr>
        <p:spPr>
          <a:xfrm>
            <a:off x="7991061" y="4626837"/>
            <a:ext cx="3833101" cy="1813958"/>
          </a:xfrm>
          <a:prstGeom prst="rect">
            <a:avLst/>
          </a:prstGeom>
          <a:noFill/>
        </p:spPr>
        <p:txBody>
          <a:bodyPr wrap="none" rtlCol="0">
            <a:spAutoFit/>
          </a:bodyPr>
          <a:lstStyle/>
          <a:p>
            <a:pPr>
              <a:lnSpc>
                <a:spcPct val="160000"/>
              </a:lnSpc>
            </a:pPr>
            <a:r>
              <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contact@businessfornature.org</a:t>
            </a:r>
            <a:endPar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businessfornature.org</a:t>
            </a:r>
            <a:endParaRPr lang="en-US" sz="1800" b="1" u="none">
              <a:solidFill>
                <a:srgbClr val="074C5A"/>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a:p>
            <a:pPr>
              <a:lnSpc>
                <a:spcPct val="160000"/>
              </a:lnSpc>
            </a:pPr>
            <a:r>
              <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Business for Nature</a:t>
            </a:r>
            <a:endPar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nSpc>
                <a:spcPct val="160000"/>
              </a:lnSpc>
            </a:pPr>
            <a:r>
              <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@BfNCoalition</a:t>
            </a:r>
            <a:endPar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144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83117" y="2457450"/>
            <a:ext cx="6816000" cy="4103688"/>
          </a:xfrm>
        </p:spPr>
        <p:txBody>
          <a:bodyPr>
            <a:normAutofit/>
          </a:bodyPr>
          <a:lstStyle>
            <a:lvl1pPr>
              <a:spcBef>
                <a:spcPts val="0"/>
              </a:spcBef>
              <a:spcAft>
                <a:spcPts val="600"/>
              </a:spcAft>
              <a:defRPr sz="2250" b="0">
                <a:solidFill>
                  <a:schemeClr val="tx2"/>
                </a:solidFill>
              </a:defRPr>
            </a:lvl1pPr>
            <a:lvl2pPr>
              <a:defRPr sz="2250"/>
            </a:lvl2pPr>
            <a:lvl3pPr>
              <a:defRPr sz="2250"/>
            </a:lvl3pPr>
            <a:lvl4pPr>
              <a:defRPr sz="2250"/>
            </a:lvl4pPr>
            <a:lvl5pPr>
              <a:defRPr sz="2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86029" y="260649"/>
            <a:ext cx="4800000" cy="288032"/>
          </a:xfrm>
          <a:prstGeom prst="rect">
            <a:avLst/>
          </a:prstGeom>
        </p:spPr>
        <p:txBody>
          <a:bodyPr wrap="none" lIns="0" tIns="0" rIns="0" bIns="0" anchor="ctr" anchorCtr="0"/>
          <a:lstStyle>
            <a:lvl1pPr>
              <a:defRPr sz="950" spc="-20" baseline="0"/>
            </a:lvl1pPr>
          </a:lstStyle>
          <a:p>
            <a:r>
              <a:rPr lang="en-GB"/>
              <a:t>CDSB Land Use and Biodiversity Working Group</a:t>
            </a:r>
          </a:p>
        </p:txBody>
      </p:sp>
      <p:sp>
        <p:nvSpPr>
          <p:cNvPr id="6" name="Slide Number Placeholder 5"/>
          <p:cNvSpPr>
            <a:spLocks noGrp="1"/>
          </p:cNvSpPr>
          <p:nvPr>
            <p:ph type="sldNum" sz="quarter" idx="12"/>
          </p:nvPr>
        </p:nvSpPr>
        <p:spPr>
          <a:xfrm>
            <a:off x="10848884" y="260649"/>
            <a:ext cx="960000" cy="288000"/>
          </a:xfrm>
          <a:prstGeom prst="rect">
            <a:avLst/>
          </a:prstGeom>
        </p:spPr>
        <p:txBody>
          <a:bodyPr wrap="none" lIns="0" tIns="0" rIns="0" bIns="0" anchor="ctr" anchorCtr="0"/>
          <a:lstStyle>
            <a:lvl1pPr algn="r">
              <a:defRPr sz="950" b="1" spc="-20" baseline="0"/>
            </a:lvl1pPr>
          </a:lstStyle>
          <a:p>
            <a:fld id="{2B86EE44-456A-4335-B127-D8004873395A}" type="slidenum">
              <a:rPr lang="en-GB" smtClean="0"/>
              <a:pPr/>
              <a:t>‹#›</a:t>
            </a:fld>
            <a:endParaRPr lang="en-GB"/>
          </a:p>
        </p:txBody>
      </p:sp>
      <p:cxnSp>
        <p:nvCxnSpPr>
          <p:cNvPr id="8" name="Straight Connector 7"/>
          <p:cNvCxnSpPr/>
          <p:nvPr userDrawn="1"/>
        </p:nvCxnSpPr>
        <p:spPr>
          <a:xfrm>
            <a:off x="383121" y="260648"/>
            <a:ext cx="11425767"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121" y="548680"/>
            <a:ext cx="11425767"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3" hasCustomPrompt="1"/>
          </p:nvPr>
        </p:nvSpPr>
        <p:spPr>
          <a:xfrm>
            <a:off x="383119" y="1484314"/>
            <a:ext cx="11425767" cy="684547"/>
          </a:xfrm>
        </p:spPr>
        <p:txBody>
          <a:bodyPr lIns="0" tIns="0" rIns="0" bIns="0" anchor="t" anchorCtr="0">
            <a:normAutofit/>
          </a:bodyPr>
          <a:lstStyle>
            <a:lvl1pPr marL="0" indent="0" algn="l">
              <a:spcBef>
                <a:spcPts val="0"/>
              </a:spcBef>
              <a:buNone/>
              <a:defRPr sz="2850" b="0" spc="-8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text styles</a:t>
            </a:r>
          </a:p>
        </p:txBody>
      </p:sp>
    </p:spTree>
    <p:extLst>
      <p:ext uri="{BB962C8B-B14F-4D97-AF65-F5344CB8AC3E}">
        <p14:creationId xmlns:p14="http://schemas.microsoft.com/office/powerpoint/2010/main" val="252250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1"/>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B29D2F1-E67D-D141-9823-E7D7F89C61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0954" y="6132763"/>
            <a:ext cx="1615425" cy="654247"/>
          </a:xfrm>
          <a:prstGeom prst="rect">
            <a:avLst/>
          </a:prstGeom>
        </p:spPr>
      </p:pic>
      <p:cxnSp>
        <p:nvCxnSpPr>
          <p:cNvPr id="7" name="Straight Connector 6">
            <a:extLst>
              <a:ext uri="{FF2B5EF4-FFF2-40B4-BE49-F238E27FC236}">
                <a16:creationId xmlns:a16="http://schemas.microsoft.com/office/drawing/2014/main" id="{DD4588C6-1365-C94A-8EAE-F930600238FE}"/>
              </a:ext>
            </a:extLst>
          </p:cNvPr>
          <p:cNvCxnSpPr>
            <a:cxnSpLocks/>
          </p:cNvCxnSpPr>
          <p:nvPr userDrawn="1"/>
        </p:nvCxnSpPr>
        <p:spPr>
          <a:xfrm>
            <a:off x="0" y="6551044"/>
            <a:ext cx="10068914"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3B6CB9-4202-274C-A051-59AA3D8CCDF2}"/>
              </a:ext>
            </a:extLst>
          </p:cNvPr>
          <p:cNvCxnSpPr>
            <a:cxnSpLocks/>
          </p:cNvCxnSpPr>
          <p:nvPr userDrawn="1"/>
        </p:nvCxnSpPr>
        <p:spPr>
          <a:xfrm>
            <a:off x="11699875" y="6551044"/>
            <a:ext cx="492125"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sp>
        <p:nvSpPr>
          <p:cNvPr id="11" name="Google Shape;38;p23">
            <a:extLst>
              <a:ext uri="{FF2B5EF4-FFF2-40B4-BE49-F238E27FC236}">
                <a16:creationId xmlns:a16="http://schemas.microsoft.com/office/drawing/2014/main" id="{528195B6-AD37-DC4E-9F77-03FDE31EE8A3}"/>
              </a:ext>
            </a:extLst>
          </p:cNvPr>
          <p:cNvSpPr txBox="1">
            <a:spLocks noGrp="1"/>
          </p:cNvSpPr>
          <p:nvPr>
            <p:ph type="title"/>
          </p:nvPr>
        </p:nvSpPr>
        <p:spPr>
          <a:xfrm>
            <a:off x="464574" y="241555"/>
            <a:ext cx="11235812" cy="8245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 name="Google Shape;40;p23">
            <a:extLst>
              <a:ext uri="{FF2B5EF4-FFF2-40B4-BE49-F238E27FC236}">
                <a16:creationId xmlns:a16="http://schemas.microsoft.com/office/drawing/2014/main" id="{13774FC4-E908-EB43-8FDF-5BF12520C605}"/>
              </a:ext>
            </a:extLst>
          </p:cNvPr>
          <p:cNvSpPr txBox="1">
            <a:spLocks noGrp="1"/>
          </p:cNvSpPr>
          <p:nvPr>
            <p:ph type="body" idx="1"/>
          </p:nvPr>
        </p:nvSpPr>
        <p:spPr>
          <a:xfrm>
            <a:off x="465138" y="1155704"/>
            <a:ext cx="11234737" cy="49206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64749"/>
              </a:buClr>
              <a:buSzPts val="1800"/>
              <a:buNone/>
              <a:defRPr/>
            </a:lvl1pPr>
            <a:lvl2pPr marL="914400" lvl="1" indent="-228600" algn="l">
              <a:lnSpc>
                <a:spcPct val="90000"/>
              </a:lnSpc>
              <a:spcBef>
                <a:spcPts val="500"/>
              </a:spcBef>
              <a:spcAft>
                <a:spcPts val="0"/>
              </a:spcAft>
              <a:buClr>
                <a:srgbClr val="464749"/>
              </a:buClr>
              <a:buSzPts val="1800"/>
              <a:buNone/>
              <a:defRPr/>
            </a:lvl2pPr>
            <a:lvl3pPr marL="1371600" lvl="2" indent="-228600" algn="l">
              <a:lnSpc>
                <a:spcPct val="90000"/>
              </a:lnSpc>
              <a:spcBef>
                <a:spcPts val="500"/>
              </a:spcBef>
              <a:spcAft>
                <a:spcPts val="0"/>
              </a:spcAft>
              <a:buClr>
                <a:srgbClr val="464749"/>
              </a:buClr>
              <a:buSzPts val="1800"/>
              <a:buNone/>
              <a:defRPr/>
            </a:lvl3pPr>
            <a:lvl4pPr marL="1828800" lvl="3" indent="-228600" algn="l">
              <a:lnSpc>
                <a:spcPct val="90000"/>
              </a:lnSpc>
              <a:spcBef>
                <a:spcPts val="500"/>
              </a:spcBef>
              <a:spcAft>
                <a:spcPts val="0"/>
              </a:spcAft>
              <a:buClr>
                <a:srgbClr val="464749"/>
              </a:buClr>
              <a:buSzPts val="1800"/>
              <a:buNone/>
              <a:defRPr/>
            </a:lvl4pPr>
            <a:lvl5pPr marL="2286000" lvl="4" indent="-228600" algn="l">
              <a:lnSpc>
                <a:spcPct val="90000"/>
              </a:lnSpc>
              <a:spcBef>
                <a:spcPts val="500"/>
              </a:spcBef>
              <a:spcAft>
                <a:spcPts val="0"/>
              </a:spcAft>
              <a:buClr>
                <a:srgbClr val="46474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84881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8" y="192000"/>
            <a:ext cx="11040000" cy="672000"/>
          </a:xfrm>
          <a:prstGeom prst="rect">
            <a:avLst/>
          </a:prstGeom>
        </p:spPr>
        <p:txBody>
          <a:bodyPr vert="horz"/>
          <a:lstStyle>
            <a:lvl1pPr algn="l">
              <a:lnSpc>
                <a:spcPct val="100000"/>
              </a:lnSpc>
              <a:defRPr sz="775" b="1" baseline="0">
                <a:solidFill>
                  <a:schemeClr val="tx2"/>
                </a:solidFill>
                <a:latin typeface="Graphik" panose="020B0503030202060203" pitchFamily="34" charset="0"/>
                <a:cs typeface="Arial" pitchFamily="34" charset="0"/>
              </a:defRPr>
            </a:lvl1pPr>
          </a:lstStyle>
          <a:p>
            <a:r>
              <a:rPr lang="en-GB" noProof="0"/>
              <a:t>CLICK TO ADD TITLE </a:t>
            </a:r>
            <a:br>
              <a:rPr lang="en-GB" noProof="0"/>
            </a:br>
            <a:r>
              <a:rPr lang="en-GB" noProof="0"/>
              <a:t>SUB-TITLE</a:t>
            </a:r>
            <a:br>
              <a:rPr lang="en-GB" noProof="0"/>
            </a:br>
            <a:endParaRPr lang="en-GB" noProof="0"/>
          </a:p>
        </p:txBody>
      </p:sp>
      <p:sp>
        <p:nvSpPr>
          <p:cNvPr id="6" name="Text Placeholder 3"/>
          <p:cNvSpPr>
            <a:spLocks noGrp="1"/>
          </p:cNvSpPr>
          <p:nvPr>
            <p:ph type="body" sz="quarter" idx="11" hasCustomPrompt="1"/>
          </p:nvPr>
        </p:nvSpPr>
        <p:spPr>
          <a:xfrm>
            <a:off x="316087" y="1552691"/>
            <a:ext cx="11040000" cy="4229522"/>
          </a:xfrm>
          <a:prstGeom prst="rect">
            <a:avLst/>
          </a:prstGeom>
        </p:spPr>
        <p:txBody>
          <a:bodyPr vert="horz"/>
          <a:lstStyle>
            <a:lvl1pPr marL="0" indent="0">
              <a:spcBef>
                <a:spcPts val="0"/>
              </a:spcBef>
              <a:buNone/>
              <a:defRPr sz="386" baseline="0">
                <a:solidFill>
                  <a:schemeClr val="tx1"/>
                </a:solidFill>
                <a:latin typeface="Graphik" panose="020B0503030202060203" pitchFamily="34" charset="0"/>
                <a:cs typeface="Arial" pitchFamily="34" charset="0"/>
              </a:defRPr>
            </a:lvl1pPr>
            <a:lvl2pPr marL="147402" indent="0">
              <a:buNone/>
              <a:defRPr sz="775"/>
            </a:lvl2pPr>
            <a:lvl3pPr marL="294807" indent="0">
              <a:buNone/>
              <a:defRPr sz="775"/>
            </a:lvl3pPr>
            <a:lvl4pPr marL="442209" indent="0">
              <a:buNone/>
              <a:defRPr sz="775"/>
            </a:lvl4pPr>
            <a:lvl5pPr marL="589614" indent="0">
              <a:buNone/>
              <a:defRPr sz="775"/>
            </a:lvl5pPr>
          </a:lstStyle>
          <a:p>
            <a:pPr lvl="0"/>
            <a:r>
              <a:rPr lang="en-GB" noProof="0"/>
              <a:t>Click to add introduction text</a:t>
            </a:r>
          </a:p>
        </p:txBody>
      </p:sp>
      <p:sp>
        <p:nvSpPr>
          <p:cNvPr id="7" name="Slide Number Placeholder 5"/>
          <p:cNvSpPr>
            <a:spLocks noGrp="1"/>
          </p:cNvSpPr>
          <p:nvPr>
            <p:ph type="sldNum" sz="quarter" idx="4"/>
          </p:nvPr>
        </p:nvSpPr>
        <p:spPr>
          <a:xfrm>
            <a:off x="424499" y="6462339"/>
            <a:ext cx="528001" cy="216000"/>
          </a:xfrm>
          <a:prstGeom prst="rect">
            <a:avLst/>
          </a:prstGeom>
        </p:spPr>
        <p:txBody>
          <a:bodyPr vert="horz" lIns="0" tIns="0" rIns="0" bIns="0" rtlCol="0" anchor="t" anchorCtr="0"/>
          <a:lstStyle>
            <a:lvl1pPr algn="l">
              <a:defRPr sz="290" b="1">
                <a:solidFill>
                  <a:schemeClr val="tx1"/>
                </a:solidFill>
                <a:latin typeface="Graphik" panose="020B0503030202060203"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4068715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9B58B5-2F79-30E6-77AC-5684B27A96A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649828" y="4611757"/>
            <a:ext cx="2292866" cy="1142698"/>
          </a:xfrm>
          <a:prstGeom prst="rect">
            <a:avLst/>
          </a:prstGeom>
        </p:spPr>
      </p:pic>
      <p:sp>
        <p:nvSpPr>
          <p:cNvPr id="8" name="Rectangle 7">
            <a:extLst>
              <a:ext uri="{FF2B5EF4-FFF2-40B4-BE49-F238E27FC236}">
                <a16:creationId xmlns:a16="http://schemas.microsoft.com/office/drawing/2014/main" id="{66260BE6-4420-63DE-D555-A551099158DF}"/>
              </a:ext>
            </a:extLst>
          </p:cNvPr>
          <p:cNvSpPr/>
          <p:nvPr userDrawn="1"/>
        </p:nvSpPr>
        <p:spPr>
          <a:xfrm>
            <a:off x="0" y="0"/>
            <a:ext cx="12192000" cy="6858000"/>
          </a:xfrm>
          <a:prstGeom prst="rect">
            <a:avLst/>
          </a:prstGeom>
          <a:solidFill>
            <a:srgbClr val="1538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br>
              <a:rPr lang="en-GB"/>
            </a:br>
            <a:endParaRPr lang="en-GB"/>
          </a:p>
        </p:txBody>
      </p:sp>
      <p:sp>
        <p:nvSpPr>
          <p:cNvPr id="9" name="TextBox 8">
            <a:extLst>
              <a:ext uri="{FF2B5EF4-FFF2-40B4-BE49-F238E27FC236}">
                <a16:creationId xmlns:a16="http://schemas.microsoft.com/office/drawing/2014/main" id="{6B330CE8-D80A-1FFA-0869-591D47D8D01B}"/>
              </a:ext>
            </a:extLst>
          </p:cNvPr>
          <p:cNvSpPr txBox="1"/>
          <p:nvPr userDrawn="1"/>
        </p:nvSpPr>
        <p:spPr>
          <a:xfrm>
            <a:off x="1437370" y="5436788"/>
            <a:ext cx="8829624" cy="461665"/>
          </a:xfrm>
          <a:prstGeom prst="rect">
            <a:avLst/>
          </a:prstGeom>
          <a:noFill/>
        </p:spPr>
        <p:txBody>
          <a:bodyPr wrap="square">
            <a:spAutoFit/>
          </a:bodyPr>
          <a:lstStyle/>
          <a:p>
            <a:pPr rtl="0">
              <a:spcBef>
                <a:spcPts val="0"/>
              </a:spcBef>
              <a:spcAft>
                <a:spcPts val="0"/>
              </a:spcAft>
            </a:pPr>
            <a:r>
              <a:rPr lang="en-GB" sz="2400">
                <a:solidFill>
                  <a:schemeClr val="bg1"/>
                </a:solidFill>
                <a:latin typeface="Open Sans" panose="020B0606030504020204" pitchFamily="34" charset="0"/>
                <a:ea typeface="Open Sans" panose="020B0606030504020204" pitchFamily="34" charset="0"/>
              </a:rPr>
              <a:t>#NowForNature</a:t>
            </a:r>
            <a:endParaRPr lang="en-GB" sz="1600">
              <a:solidFill>
                <a:schemeClr val="bg1"/>
              </a:solidFill>
              <a:latin typeface="Open Sans" panose="020B0606030504020204" pitchFamily="34" charset="0"/>
              <a:ea typeface="Open Sans" panose="020B0606030504020204" pitchFamily="34" charset="0"/>
            </a:endParaRPr>
          </a:p>
        </p:txBody>
      </p:sp>
      <p:pic>
        <p:nvPicPr>
          <p:cNvPr id="10" name="Picture 9">
            <a:extLst>
              <a:ext uri="{FF2B5EF4-FFF2-40B4-BE49-F238E27FC236}">
                <a16:creationId xmlns:a16="http://schemas.microsoft.com/office/drawing/2014/main" id="{C9EE4872-1DF9-B0A5-859C-3C062E6F2C2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02852" y="4622808"/>
            <a:ext cx="2239841" cy="1142698"/>
          </a:xfrm>
          <a:prstGeom prst="rect">
            <a:avLst/>
          </a:prstGeom>
        </p:spPr>
      </p:pic>
      <p:sp>
        <p:nvSpPr>
          <p:cNvPr id="11" name="Rectangle 10">
            <a:extLst>
              <a:ext uri="{FF2B5EF4-FFF2-40B4-BE49-F238E27FC236}">
                <a16:creationId xmlns:a16="http://schemas.microsoft.com/office/drawing/2014/main" id="{DDC9CBEB-CD8B-43EE-7180-476D4F0964FE}"/>
              </a:ext>
            </a:extLst>
          </p:cNvPr>
          <p:cNvSpPr/>
          <p:nvPr userDrawn="1"/>
        </p:nvSpPr>
        <p:spPr>
          <a:xfrm>
            <a:off x="821854" y="690163"/>
            <a:ext cx="10548293" cy="5477674"/>
          </a:xfrm>
          <a:prstGeom prst="rect">
            <a:avLst/>
          </a:prstGeom>
          <a:noFill/>
          <a:ln w="76200">
            <a:solidFill>
              <a:srgbClr val="B0C5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A668F192-6938-E367-873D-92BAA988D7A6}"/>
              </a:ext>
            </a:extLst>
          </p:cNvPr>
          <p:cNvSpPr>
            <a:spLocks noGrp="1"/>
          </p:cNvSpPr>
          <p:nvPr>
            <p:ph type="body" sz="quarter" idx="10"/>
          </p:nvPr>
        </p:nvSpPr>
        <p:spPr>
          <a:xfrm>
            <a:off x="1437370" y="1276557"/>
            <a:ext cx="7828552" cy="2453859"/>
          </a:xfrm>
          <a:prstGeom prst="rect">
            <a:avLst/>
          </a:prstGeom>
        </p:spPr>
        <p:txBody>
          <a:bodyPr>
            <a:normAutofit/>
          </a:bodyPr>
          <a:lstStyle>
            <a:lvl1pPr marL="0" indent="0">
              <a:lnSpc>
                <a:spcPct val="150000"/>
              </a:lnSpc>
              <a:buNone/>
              <a:defRPr lang="en-GB" sz="5400" b="1" kern="1200" dirty="0">
                <a:solidFill>
                  <a:srgbClr val="C3FF00"/>
                </a:solidFill>
                <a:latin typeface="Open Sans" panose="020B0606030504020204" pitchFamily="34" charset="0"/>
                <a:ea typeface="Open Sans" panose="020B0606030504020204" pitchFamily="34" charset="0"/>
                <a:cs typeface="+mn-cs"/>
              </a:defRPr>
            </a:lvl1pPr>
          </a:lstStyle>
          <a:p>
            <a:pPr lvl="0"/>
            <a:endParaRPr lang="en-GB"/>
          </a:p>
        </p:txBody>
      </p:sp>
      <p:sp>
        <p:nvSpPr>
          <p:cNvPr id="15" name="Text Placeholder 14">
            <a:extLst>
              <a:ext uri="{FF2B5EF4-FFF2-40B4-BE49-F238E27FC236}">
                <a16:creationId xmlns:a16="http://schemas.microsoft.com/office/drawing/2014/main" id="{40E92764-2482-8397-8C04-EA2C7AEB67BD}"/>
              </a:ext>
            </a:extLst>
          </p:cNvPr>
          <p:cNvSpPr>
            <a:spLocks noGrp="1"/>
          </p:cNvSpPr>
          <p:nvPr>
            <p:ph type="body" sz="quarter" idx="11" hasCustomPrompt="1"/>
          </p:nvPr>
        </p:nvSpPr>
        <p:spPr>
          <a:xfrm>
            <a:off x="1437370" y="4354513"/>
            <a:ext cx="3613150" cy="392112"/>
          </a:xfrm>
          <a:prstGeom prst="rect">
            <a:avLst/>
          </a:prstGeom>
        </p:spPr>
        <p:txBody>
          <a:bodyPr>
            <a:noAutofit/>
          </a:bodyPr>
          <a:lstStyle>
            <a:lvl1pPr marL="0" indent="0" algn="l" defTabSz="914400" rtl="0" eaLnBrk="1" latinLnBrk="0" hangingPunct="1">
              <a:spcBef>
                <a:spcPts val="0"/>
              </a:spcBef>
              <a:spcAft>
                <a:spcPts val="0"/>
              </a:spcAft>
              <a:buNone/>
              <a:defRPr lang="en-GB" sz="2400" kern="1200" dirty="0">
                <a:solidFill>
                  <a:schemeClr val="bg1"/>
                </a:solidFill>
                <a:latin typeface="Open Sans" panose="020B0606030504020204" pitchFamily="34" charset="0"/>
                <a:ea typeface="Open Sans" panose="020B0606030504020204" pitchFamily="34" charset="0"/>
                <a:cs typeface="+mn-cs"/>
              </a:defRPr>
            </a:lvl1pPr>
          </a:lstStyle>
          <a:p>
            <a:pPr lvl="0"/>
            <a:r>
              <a:rPr lang="en-GB"/>
              <a:t>Date</a:t>
            </a:r>
          </a:p>
        </p:txBody>
      </p:sp>
    </p:spTree>
    <p:extLst>
      <p:ext uri="{BB962C8B-B14F-4D97-AF65-F5344CB8AC3E}">
        <p14:creationId xmlns:p14="http://schemas.microsoft.com/office/powerpoint/2010/main" val="67350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3" name="Google Shape;13;p10"/>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4" name="Google Shape;14;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1683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64574" y="241555"/>
            <a:ext cx="11235812" cy="8245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1800"/>
              <a:buNone/>
              <a:defRPr b="1">
                <a:latin typeface="Open Sans" panose="020B0606030504020204" pitchFamily="34" charset="0"/>
                <a:ea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9" name="Google Shape;39;p23"/>
          <p:cNvSpPr/>
          <p:nvPr/>
        </p:nvSpPr>
        <p:spPr>
          <a:xfrm>
            <a:off x="0" y="471949"/>
            <a:ext cx="324465" cy="2851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3"/>
          <p:cNvSpPr txBox="1">
            <a:spLocks noGrp="1"/>
          </p:cNvSpPr>
          <p:nvPr>
            <p:ph type="body" idx="1"/>
          </p:nvPr>
        </p:nvSpPr>
        <p:spPr>
          <a:xfrm>
            <a:off x="465138" y="1155704"/>
            <a:ext cx="11234737" cy="49206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64749"/>
              </a:buClr>
              <a:buSzPts val="1800"/>
              <a:buNone/>
              <a:defRPr/>
            </a:lvl1pPr>
            <a:lvl2pPr marL="914400" lvl="1" indent="-228600" algn="l">
              <a:lnSpc>
                <a:spcPct val="90000"/>
              </a:lnSpc>
              <a:spcBef>
                <a:spcPts val="500"/>
              </a:spcBef>
              <a:spcAft>
                <a:spcPts val="0"/>
              </a:spcAft>
              <a:buClr>
                <a:srgbClr val="464749"/>
              </a:buClr>
              <a:buSzPts val="1800"/>
              <a:buNone/>
              <a:defRPr/>
            </a:lvl2pPr>
            <a:lvl3pPr marL="1371600" lvl="2" indent="-228600" algn="l">
              <a:lnSpc>
                <a:spcPct val="90000"/>
              </a:lnSpc>
              <a:spcBef>
                <a:spcPts val="500"/>
              </a:spcBef>
              <a:spcAft>
                <a:spcPts val="0"/>
              </a:spcAft>
              <a:buClr>
                <a:srgbClr val="464749"/>
              </a:buClr>
              <a:buSzPts val="1800"/>
              <a:buNone/>
              <a:defRPr/>
            </a:lvl3pPr>
            <a:lvl4pPr marL="1828800" lvl="3" indent="-228600" algn="l">
              <a:lnSpc>
                <a:spcPct val="90000"/>
              </a:lnSpc>
              <a:spcBef>
                <a:spcPts val="500"/>
              </a:spcBef>
              <a:spcAft>
                <a:spcPts val="0"/>
              </a:spcAft>
              <a:buClr>
                <a:srgbClr val="464749"/>
              </a:buClr>
              <a:buSzPts val="1800"/>
              <a:buNone/>
              <a:defRPr/>
            </a:lvl4pPr>
            <a:lvl5pPr marL="2286000" lvl="4" indent="-228600" algn="l">
              <a:lnSpc>
                <a:spcPct val="90000"/>
              </a:lnSpc>
              <a:spcBef>
                <a:spcPts val="500"/>
              </a:spcBef>
              <a:spcAft>
                <a:spcPts val="0"/>
              </a:spcAft>
              <a:buClr>
                <a:srgbClr val="46474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53310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72440"/>
            <a:ext cx="325120" cy="285115"/>
          </a:xfrm>
          <a:custGeom>
            <a:avLst/>
            <a:gdLst/>
            <a:ahLst/>
            <a:cxnLst/>
            <a:rect l="l" t="t" r="r" b="b"/>
            <a:pathLst>
              <a:path w="325120" h="285115">
                <a:moveTo>
                  <a:pt x="324612" y="0"/>
                </a:moveTo>
                <a:lnTo>
                  <a:pt x="0" y="0"/>
                </a:lnTo>
                <a:lnTo>
                  <a:pt x="0" y="284988"/>
                </a:lnTo>
                <a:lnTo>
                  <a:pt x="324612" y="284988"/>
                </a:lnTo>
                <a:lnTo>
                  <a:pt x="324612" y="0"/>
                </a:lnTo>
                <a:close/>
              </a:path>
            </a:pathLst>
          </a:custGeom>
          <a:solidFill>
            <a:srgbClr val="3BAB85"/>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182911" y="6172932"/>
            <a:ext cx="1470050" cy="565008"/>
          </a:xfrm>
          <a:prstGeom prst="rect">
            <a:avLst/>
          </a:prstGeom>
        </p:spPr>
      </p:pic>
      <p:sp>
        <p:nvSpPr>
          <p:cNvPr id="18" name="bg object 18"/>
          <p:cNvSpPr/>
          <p:nvPr/>
        </p:nvSpPr>
        <p:spPr>
          <a:xfrm>
            <a:off x="761" y="6552438"/>
            <a:ext cx="10069195" cy="0"/>
          </a:xfrm>
          <a:custGeom>
            <a:avLst/>
            <a:gdLst/>
            <a:ahLst/>
            <a:cxnLst/>
            <a:rect l="l" t="t" r="r" b="b"/>
            <a:pathLst>
              <a:path w="10069195">
                <a:moveTo>
                  <a:pt x="0" y="0"/>
                </a:moveTo>
                <a:lnTo>
                  <a:pt x="10068941" y="0"/>
                </a:lnTo>
              </a:path>
            </a:pathLst>
          </a:custGeom>
          <a:ln w="25400">
            <a:solidFill>
              <a:srgbClr val="AFAFAF"/>
            </a:solidFill>
          </a:ln>
        </p:spPr>
        <p:txBody>
          <a:bodyPr wrap="square" lIns="0" tIns="0" rIns="0" bIns="0" rtlCol="0"/>
          <a:lstStyle/>
          <a:p>
            <a:endParaRPr/>
          </a:p>
        </p:txBody>
      </p:sp>
      <p:sp>
        <p:nvSpPr>
          <p:cNvPr id="19" name="bg object 19"/>
          <p:cNvSpPr/>
          <p:nvPr/>
        </p:nvSpPr>
        <p:spPr>
          <a:xfrm>
            <a:off x="11700509" y="6552438"/>
            <a:ext cx="492125" cy="0"/>
          </a:xfrm>
          <a:custGeom>
            <a:avLst/>
            <a:gdLst/>
            <a:ahLst/>
            <a:cxnLst/>
            <a:rect l="l" t="t" r="r" b="b"/>
            <a:pathLst>
              <a:path w="492125">
                <a:moveTo>
                  <a:pt x="0" y="0"/>
                </a:moveTo>
                <a:lnTo>
                  <a:pt x="492125" y="0"/>
                </a:lnTo>
              </a:path>
            </a:pathLst>
          </a:custGeom>
          <a:ln w="25400">
            <a:solidFill>
              <a:srgbClr val="AFAFA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464648"/>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624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1"/>
        <p:cNvGrpSpPr/>
        <p:nvPr/>
      </p:nvGrpSpPr>
      <p:grpSpPr>
        <a:xfrm>
          <a:off x="0" y="0"/>
          <a:ext cx="0" cy="0"/>
          <a:chOff x="0" y="0"/>
          <a:chExt cx="0" cy="0"/>
        </a:xfrm>
      </p:grpSpPr>
    </p:spTree>
    <p:extLst>
      <p:ext uri="{BB962C8B-B14F-4D97-AF65-F5344CB8AC3E}">
        <p14:creationId xmlns:p14="http://schemas.microsoft.com/office/powerpoint/2010/main" val="73332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81"/>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B29D2F1-E67D-D141-9823-E7D7F89C61B8}"/>
              </a:ext>
            </a:extLst>
          </p:cNvPr>
          <p:cNvPicPr>
            <a:picLocks noChangeAspect="1"/>
          </p:cNvPicPr>
          <p:nvPr userDrawn="1"/>
        </p:nvPicPr>
        <p:blipFill>
          <a:blip r:embed="rId2"/>
          <a:stretch>
            <a:fillRect/>
          </a:stretch>
        </p:blipFill>
        <p:spPr>
          <a:xfrm>
            <a:off x="10110954" y="6132763"/>
            <a:ext cx="1615425" cy="654247"/>
          </a:xfrm>
          <a:prstGeom prst="rect">
            <a:avLst/>
          </a:prstGeom>
        </p:spPr>
      </p:pic>
      <p:cxnSp>
        <p:nvCxnSpPr>
          <p:cNvPr id="7" name="Straight Connector 6">
            <a:extLst>
              <a:ext uri="{FF2B5EF4-FFF2-40B4-BE49-F238E27FC236}">
                <a16:creationId xmlns:a16="http://schemas.microsoft.com/office/drawing/2014/main" id="{DD4588C6-1365-C94A-8EAE-F930600238FE}"/>
              </a:ext>
            </a:extLst>
          </p:cNvPr>
          <p:cNvCxnSpPr>
            <a:cxnSpLocks/>
          </p:cNvCxnSpPr>
          <p:nvPr userDrawn="1"/>
        </p:nvCxnSpPr>
        <p:spPr>
          <a:xfrm>
            <a:off x="0" y="6551044"/>
            <a:ext cx="10068914"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3B6CB9-4202-274C-A051-59AA3D8CCDF2}"/>
              </a:ext>
            </a:extLst>
          </p:cNvPr>
          <p:cNvCxnSpPr>
            <a:cxnSpLocks/>
          </p:cNvCxnSpPr>
          <p:nvPr userDrawn="1"/>
        </p:nvCxnSpPr>
        <p:spPr>
          <a:xfrm>
            <a:off x="11699875" y="6551044"/>
            <a:ext cx="492125"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16C1B1-C0E2-8046-9A91-CF40F5FF28E7}"/>
              </a:ext>
            </a:extLst>
          </p:cNvPr>
          <p:cNvSpPr txBox="1"/>
          <p:nvPr userDrawn="1"/>
        </p:nvSpPr>
        <p:spPr>
          <a:xfrm>
            <a:off x="5034131" y="6551044"/>
            <a:ext cx="5129373" cy="261610"/>
          </a:xfrm>
          <a:prstGeom prst="rect">
            <a:avLst/>
          </a:prstGeom>
          <a:noFill/>
        </p:spPr>
        <p:txBody>
          <a:bodyPr wrap="square" rtlCol="0">
            <a:spAutoFit/>
          </a:bodyPr>
          <a:lstStyle/>
          <a:p>
            <a:pPr algn="r"/>
            <a:r>
              <a:rPr lang="en-US" sz="1100" b="0" i="0">
                <a:solidFill>
                  <a:srgbClr val="464749"/>
                </a:solidFill>
                <a:latin typeface="Open Sans Light" panose="020B0306030504020204" pitchFamily="34" charset="0"/>
                <a:ea typeface="Open Sans Light" panose="020B0306030504020204" pitchFamily="34" charset="0"/>
                <a:cs typeface="Open Sans Light" panose="020B0306030504020204" pitchFamily="34" charset="0"/>
              </a:rPr>
              <a:t>WE CATALYZE BUSINESS LEADERSHIP TO DRIVE POLICY AMBITION </a:t>
            </a:r>
          </a:p>
        </p:txBody>
      </p:sp>
    </p:spTree>
    <p:extLst>
      <p:ext uri="{BB962C8B-B14F-4D97-AF65-F5344CB8AC3E}">
        <p14:creationId xmlns:p14="http://schemas.microsoft.com/office/powerpoint/2010/main" val="116076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81"/>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B29D2F1-E67D-D141-9823-E7D7F89C61B8}"/>
              </a:ext>
            </a:extLst>
          </p:cNvPr>
          <p:cNvPicPr>
            <a:picLocks noChangeAspect="1"/>
          </p:cNvPicPr>
          <p:nvPr userDrawn="1"/>
        </p:nvPicPr>
        <p:blipFill>
          <a:blip r:embed="rId2"/>
          <a:stretch>
            <a:fillRect/>
          </a:stretch>
        </p:blipFill>
        <p:spPr>
          <a:xfrm>
            <a:off x="10110954" y="6132763"/>
            <a:ext cx="1615425" cy="654247"/>
          </a:xfrm>
          <a:prstGeom prst="rect">
            <a:avLst/>
          </a:prstGeom>
        </p:spPr>
      </p:pic>
      <p:cxnSp>
        <p:nvCxnSpPr>
          <p:cNvPr id="7" name="Straight Connector 6">
            <a:extLst>
              <a:ext uri="{FF2B5EF4-FFF2-40B4-BE49-F238E27FC236}">
                <a16:creationId xmlns:a16="http://schemas.microsoft.com/office/drawing/2014/main" id="{DD4588C6-1365-C94A-8EAE-F930600238FE}"/>
              </a:ext>
            </a:extLst>
          </p:cNvPr>
          <p:cNvCxnSpPr>
            <a:cxnSpLocks/>
          </p:cNvCxnSpPr>
          <p:nvPr userDrawn="1"/>
        </p:nvCxnSpPr>
        <p:spPr>
          <a:xfrm>
            <a:off x="0" y="6551044"/>
            <a:ext cx="10068914"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3B6CB9-4202-274C-A051-59AA3D8CCDF2}"/>
              </a:ext>
            </a:extLst>
          </p:cNvPr>
          <p:cNvCxnSpPr>
            <a:cxnSpLocks/>
          </p:cNvCxnSpPr>
          <p:nvPr userDrawn="1"/>
        </p:nvCxnSpPr>
        <p:spPr>
          <a:xfrm>
            <a:off x="11699875" y="6551044"/>
            <a:ext cx="492125"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76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you" userDrawn="1">
  <p:cSld name="1_Thank-you">
    <p:bg>
      <p:bgPr>
        <a:solidFill>
          <a:schemeClr val="bg1"/>
        </a:solidFill>
        <a:effectLst/>
      </p:bgPr>
    </p:bg>
    <p:spTree>
      <p:nvGrpSpPr>
        <p:cNvPr id="1" name="Shape 82"/>
        <p:cNvGrpSpPr/>
        <p:nvPr/>
      </p:nvGrpSpPr>
      <p:grpSpPr>
        <a:xfrm>
          <a:off x="0" y="0"/>
          <a:ext cx="0" cy="0"/>
          <a:chOff x="0" y="0"/>
          <a:chExt cx="0" cy="0"/>
        </a:xfrm>
      </p:grpSpPr>
      <p:sp>
        <p:nvSpPr>
          <p:cNvPr id="15" name="Google Shape;19;p20">
            <a:extLst>
              <a:ext uri="{FF2B5EF4-FFF2-40B4-BE49-F238E27FC236}">
                <a16:creationId xmlns:a16="http://schemas.microsoft.com/office/drawing/2014/main" id="{8E6AFDA4-BD57-9D49-A0F3-A14883088E5E}"/>
              </a:ext>
            </a:extLst>
          </p:cNvPr>
          <p:cNvSpPr>
            <a:spLocks noGrp="1"/>
          </p:cNvSpPr>
          <p:nvPr>
            <p:ph type="pic" idx="10"/>
          </p:nvPr>
        </p:nvSpPr>
        <p:spPr>
          <a:xfrm>
            <a:off x="0" y="0"/>
            <a:ext cx="12192000" cy="2743200"/>
          </a:xfrm>
          <a:prstGeom prst="rect">
            <a:avLst/>
          </a:prstGeom>
          <a:solidFill>
            <a:srgbClr val="4B4C4E"/>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64749"/>
              </a:buClr>
              <a:buSzPts val="1800"/>
              <a:buFont typeface="Open Sans Light"/>
              <a:buNone/>
              <a:defRPr sz="1800" b="0" i="0" u="none" strike="noStrike" cap="none">
                <a:solidFill>
                  <a:srgbClr val="FFFFFF"/>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R="0" lvl="2" algn="l" rtl="0">
              <a:lnSpc>
                <a:spcPct val="90000"/>
              </a:lnSpc>
              <a:spcBef>
                <a:spcPts val="500"/>
              </a:spcBef>
              <a:spcAft>
                <a:spcPts val="0"/>
              </a:spcAft>
              <a:buClr>
                <a:srgbClr val="464749"/>
              </a:buClr>
              <a:buSzPts val="1400"/>
              <a:buFont typeface="Open Sans"/>
              <a:buNone/>
              <a:defRPr sz="1400" b="0" i="0" u="none" strike="noStrike" cap="none">
                <a:solidFill>
                  <a:srgbClr val="464749"/>
                </a:solidFill>
                <a:latin typeface="Open Sans"/>
                <a:ea typeface="Open Sans"/>
                <a:cs typeface="Open Sans"/>
                <a:sym typeface="Open Sans"/>
              </a:defRPr>
            </a:lvl3pPr>
            <a:lvl4pPr marR="0" lvl="3" algn="l" rtl="0">
              <a:lnSpc>
                <a:spcPct val="90000"/>
              </a:lnSpc>
              <a:spcBef>
                <a:spcPts val="500"/>
              </a:spcBef>
              <a:spcAft>
                <a:spcPts val="0"/>
              </a:spcAft>
              <a:buClr>
                <a:srgbClr val="464749"/>
              </a:buClr>
              <a:buSzPts val="12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R="0" lvl="4" algn="l" rtl="0">
              <a:lnSpc>
                <a:spcPct val="90000"/>
              </a:lnSpc>
              <a:spcBef>
                <a:spcPts val="500"/>
              </a:spcBef>
              <a:spcAft>
                <a:spcPts val="0"/>
              </a:spcAft>
              <a:buClr>
                <a:srgbClr val="464749"/>
              </a:buClr>
              <a:buSzPts val="1100"/>
              <a:buFont typeface="Open Sans"/>
              <a:buNone/>
              <a:defRPr sz="1100" b="0" i="0" u="none" strike="noStrike" cap="none">
                <a:solidFill>
                  <a:srgbClr val="464749"/>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83" name="Google Shape;83;p32"/>
          <p:cNvSpPr txBox="1">
            <a:spLocks noGrp="1"/>
          </p:cNvSpPr>
          <p:nvPr>
            <p:ph type="title"/>
          </p:nvPr>
        </p:nvSpPr>
        <p:spPr>
          <a:xfrm>
            <a:off x="405353" y="5470440"/>
            <a:ext cx="5329160" cy="34412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2000"/>
              <a:buFont typeface="Open Sans Light"/>
              <a:buNone/>
              <a:defRPr sz="2000">
                <a:solidFill>
                  <a:srgbClr val="4647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4" name="Google Shape;84;p32"/>
          <p:cNvSpPr txBox="1">
            <a:spLocks noGrp="1"/>
          </p:cNvSpPr>
          <p:nvPr>
            <p:ph type="body" idx="1"/>
          </p:nvPr>
        </p:nvSpPr>
        <p:spPr>
          <a:xfrm>
            <a:off x="405353" y="5829654"/>
            <a:ext cx="5329160" cy="434821"/>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rgbClr val="464749"/>
              </a:buClr>
              <a:buSzPts val="1050"/>
              <a:buFont typeface="Open Sans"/>
              <a:buNone/>
              <a:defRPr sz="1050" b="1">
                <a:solidFill>
                  <a:srgbClr val="464749"/>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Font typeface="Open Sans"/>
              <a:buNone/>
              <a:defRPr sz="2000">
                <a:solidFill>
                  <a:srgbClr val="888888"/>
                </a:solidFill>
              </a:defRPr>
            </a:lvl2pPr>
            <a:lvl3pPr marL="1371600" lvl="2" indent="-228600" algn="l">
              <a:lnSpc>
                <a:spcPct val="90000"/>
              </a:lnSpc>
              <a:spcBef>
                <a:spcPts val="500"/>
              </a:spcBef>
              <a:spcAft>
                <a:spcPts val="0"/>
              </a:spcAft>
              <a:buClr>
                <a:srgbClr val="888888"/>
              </a:buClr>
              <a:buSzPts val="1800"/>
              <a:buFont typeface="Open Sans"/>
              <a:buNone/>
              <a:defRPr sz="1800">
                <a:solidFill>
                  <a:srgbClr val="888888"/>
                </a:solidFill>
              </a:defRPr>
            </a:lvl3pPr>
            <a:lvl4pPr marL="1828800" lvl="3" indent="-228600" algn="l">
              <a:lnSpc>
                <a:spcPct val="90000"/>
              </a:lnSpc>
              <a:spcBef>
                <a:spcPts val="500"/>
              </a:spcBef>
              <a:spcAft>
                <a:spcPts val="0"/>
              </a:spcAft>
              <a:buClr>
                <a:srgbClr val="888888"/>
              </a:buClr>
              <a:buSzPts val="1600"/>
              <a:buFont typeface="Open Sans SemiBold"/>
              <a:buNone/>
              <a:defRPr sz="1600">
                <a:solidFill>
                  <a:srgbClr val="888888"/>
                </a:solidFill>
              </a:defRPr>
            </a:lvl4pPr>
            <a:lvl5pPr marL="2286000" lvl="4" indent="-228600" algn="l">
              <a:lnSpc>
                <a:spcPct val="90000"/>
              </a:lnSpc>
              <a:spcBef>
                <a:spcPts val="500"/>
              </a:spcBef>
              <a:spcAft>
                <a:spcPts val="0"/>
              </a:spcAft>
              <a:buClr>
                <a:srgbClr val="888888"/>
              </a:buClr>
              <a:buSzPts val="1600"/>
              <a:buFont typeface="Open Sans"/>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12" name="TextBox 11">
            <a:extLst>
              <a:ext uri="{FF2B5EF4-FFF2-40B4-BE49-F238E27FC236}">
                <a16:creationId xmlns:a16="http://schemas.microsoft.com/office/drawing/2014/main" id="{F434B1E1-206E-644B-AB1C-27ECCD7DAC09}"/>
              </a:ext>
            </a:extLst>
          </p:cNvPr>
          <p:cNvSpPr txBox="1"/>
          <p:nvPr userDrawn="1"/>
        </p:nvSpPr>
        <p:spPr>
          <a:xfrm>
            <a:off x="4063869" y="3429000"/>
            <a:ext cx="4826000" cy="1107996"/>
          </a:xfrm>
          <a:prstGeom prst="rect">
            <a:avLst/>
          </a:prstGeom>
          <a:noFill/>
        </p:spPr>
        <p:txBody>
          <a:bodyPr wrap="square" rtlCol="0">
            <a:spAutoFit/>
          </a:bodyPr>
          <a:lstStyle/>
          <a:p>
            <a:r>
              <a:rPr lang="en-US" sz="6600" b="0" i="0">
                <a:solidFill>
                  <a:srgbClr val="4B4C4E"/>
                </a:solidFill>
                <a:latin typeface="Open Sans Light" panose="020B0306030504020204" pitchFamily="34" charset="0"/>
                <a:ea typeface="Open Sans Light" panose="020B0306030504020204" pitchFamily="34" charset="0"/>
                <a:cs typeface="Open Sans Light" panose="020B0306030504020204" pitchFamily="34" charset="0"/>
              </a:rPr>
              <a:t>Thank you!</a:t>
            </a:r>
          </a:p>
        </p:txBody>
      </p:sp>
      <p:pic>
        <p:nvPicPr>
          <p:cNvPr id="3" name="Picture 2">
            <a:extLst>
              <a:ext uri="{FF2B5EF4-FFF2-40B4-BE49-F238E27FC236}">
                <a16:creationId xmlns:a16="http://schemas.microsoft.com/office/drawing/2014/main" id="{6CB2708F-C46D-1C49-B21A-48965C0455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189645" y="4656824"/>
            <a:ext cx="672208" cy="1855655"/>
          </a:xfrm>
          <a:prstGeom prst="rect">
            <a:avLst/>
          </a:prstGeom>
        </p:spPr>
      </p:pic>
      <p:sp>
        <p:nvSpPr>
          <p:cNvPr id="8" name="TextBox 7">
            <a:extLst>
              <a:ext uri="{FF2B5EF4-FFF2-40B4-BE49-F238E27FC236}">
                <a16:creationId xmlns:a16="http://schemas.microsoft.com/office/drawing/2014/main" id="{8341E5AD-ACC1-B88E-94B7-5E64E12F8EB3}"/>
              </a:ext>
            </a:extLst>
          </p:cNvPr>
          <p:cNvSpPr txBox="1"/>
          <p:nvPr userDrawn="1"/>
        </p:nvSpPr>
        <p:spPr>
          <a:xfrm>
            <a:off x="7991061" y="4626837"/>
            <a:ext cx="3833101" cy="1813958"/>
          </a:xfrm>
          <a:prstGeom prst="rect">
            <a:avLst/>
          </a:prstGeom>
          <a:noFill/>
        </p:spPr>
        <p:txBody>
          <a:bodyPr wrap="none" rtlCol="0">
            <a:spAutoFit/>
          </a:bodyPr>
          <a:lstStyle/>
          <a:p>
            <a:pPr>
              <a:lnSpc>
                <a:spcPct val="160000"/>
              </a:lnSpc>
            </a:pPr>
            <a:r>
              <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contact@businessfornature.org</a:t>
            </a:r>
            <a:endPar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60000"/>
              </a:lnSpc>
              <a:spcBef>
                <a:spcPts val="0"/>
              </a:spcBef>
              <a:spcAft>
                <a:spcPts val="0"/>
              </a:spcAft>
              <a:buClr>
                <a:srgbClr val="000000"/>
              </a:buClr>
              <a:buSzTx/>
              <a:buFont typeface="Arial"/>
              <a:buNone/>
              <a:tabLst/>
              <a:defRPr/>
            </a:pPr>
            <a:r>
              <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businessfornature.org</a:t>
            </a:r>
            <a:endParaRPr lang="en-US" sz="1800" b="1" u="none">
              <a:solidFill>
                <a:srgbClr val="074C5A"/>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a:p>
            <a:pPr>
              <a:lnSpc>
                <a:spcPct val="160000"/>
              </a:lnSpc>
            </a:pPr>
            <a:r>
              <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Business for Nature</a:t>
            </a:r>
            <a:endPar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nSpc>
                <a:spcPct val="160000"/>
              </a:lnSpc>
            </a:pPr>
            <a:r>
              <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@BfNCoalition</a:t>
            </a:r>
            <a:endParaRPr lang="en-US" sz="1800" b="1" u="none">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0762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83117" y="2457450"/>
            <a:ext cx="6816000" cy="4103688"/>
          </a:xfrm>
        </p:spPr>
        <p:txBody>
          <a:bodyPr>
            <a:normAutofit/>
          </a:bodyPr>
          <a:lstStyle>
            <a:lvl1pPr>
              <a:spcBef>
                <a:spcPts val="0"/>
              </a:spcBef>
              <a:spcAft>
                <a:spcPts val="600"/>
              </a:spcAft>
              <a:defRPr sz="2250" b="0">
                <a:solidFill>
                  <a:schemeClr val="tx2"/>
                </a:solidFill>
              </a:defRPr>
            </a:lvl1pPr>
            <a:lvl2pPr>
              <a:defRPr sz="2250"/>
            </a:lvl2pPr>
            <a:lvl3pPr>
              <a:defRPr sz="2250"/>
            </a:lvl3pPr>
            <a:lvl4pPr>
              <a:defRPr sz="2250"/>
            </a:lvl4pPr>
            <a:lvl5pPr>
              <a:defRPr sz="22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86029" y="260649"/>
            <a:ext cx="4800000" cy="288032"/>
          </a:xfrm>
          <a:prstGeom prst="rect">
            <a:avLst/>
          </a:prstGeom>
        </p:spPr>
        <p:txBody>
          <a:bodyPr wrap="none" lIns="0" tIns="0" rIns="0" bIns="0" anchor="ctr" anchorCtr="0"/>
          <a:lstStyle>
            <a:lvl1pPr>
              <a:defRPr sz="950" spc="-20" baseline="0"/>
            </a:lvl1pPr>
          </a:lstStyle>
          <a:p>
            <a:r>
              <a:rPr lang="en-GB"/>
              <a:t>CDSB Land Use and Biodiversity Working Group</a:t>
            </a:r>
          </a:p>
        </p:txBody>
      </p:sp>
      <p:sp>
        <p:nvSpPr>
          <p:cNvPr id="6" name="Slide Number Placeholder 5"/>
          <p:cNvSpPr>
            <a:spLocks noGrp="1"/>
          </p:cNvSpPr>
          <p:nvPr>
            <p:ph type="sldNum" sz="quarter" idx="12"/>
          </p:nvPr>
        </p:nvSpPr>
        <p:spPr>
          <a:xfrm>
            <a:off x="10848884" y="260649"/>
            <a:ext cx="960000" cy="288000"/>
          </a:xfrm>
          <a:prstGeom prst="rect">
            <a:avLst/>
          </a:prstGeom>
        </p:spPr>
        <p:txBody>
          <a:bodyPr wrap="none" lIns="0" tIns="0" rIns="0" bIns="0" anchor="ctr" anchorCtr="0"/>
          <a:lstStyle>
            <a:lvl1pPr algn="r">
              <a:defRPr sz="950" b="1" spc="-20" baseline="0"/>
            </a:lvl1pPr>
          </a:lstStyle>
          <a:p>
            <a:fld id="{2B86EE44-456A-4335-B127-D8004873395A}" type="slidenum">
              <a:rPr lang="en-GB" smtClean="0"/>
              <a:pPr/>
              <a:t>‹#›</a:t>
            </a:fld>
            <a:endParaRPr lang="en-GB"/>
          </a:p>
        </p:txBody>
      </p:sp>
      <p:cxnSp>
        <p:nvCxnSpPr>
          <p:cNvPr id="8" name="Straight Connector 7"/>
          <p:cNvCxnSpPr/>
          <p:nvPr userDrawn="1"/>
        </p:nvCxnSpPr>
        <p:spPr>
          <a:xfrm>
            <a:off x="383121" y="260648"/>
            <a:ext cx="11425767"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121" y="548680"/>
            <a:ext cx="11425767"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3" hasCustomPrompt="1"/>
          </p:nvPr>
        </p:nvSpPr>
        <p:spPr>
          <a:xfrm>
            <a:off x="383119" y="1484314"/>
            <a:ext cx="11425767" cy="684547"/>
          </a:xfrm>
        </p:spPr>
        <p:txBody>
          <a:bodyPr lIns="0" tIns="0" rIns="0" bIns="0" anchor="t" anchorCtr="0">
            <a:normAutofit/>
          </a:bodyPr>
          <a:lstStyle>
            <a:lvl1pPr marL="0" indent="0" algn="l">
              <a:spcBef>
                <a:spcPts val="0"/>
              </a:spcBef>
              <a:buNone/>
              <a:defRPr sz="2850" b="0" spc="-8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text styles</a:t>
            </a:r>
          </a:p>
        </p:txBody>
      </p:sp>
    </p:spTree>
    <p:extLst>
      <p:ext uri="{BB962C8B-B14F-4D97-AF65-F5344CB8AC3E}">
        <p14:creationId xmlns:p14="http://schemas.microsoft.com/office/powerpoint/2010/main" val="423666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1"/>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B29D2F1-E67D-D141-9823-E7D7F89C61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0954" y="6132763"/>
            <a:ext cx="1615425" cy="654247"/>
          </a:xfrm>
          <a:prstGeom prst="rect">
            <a:avLst/>
          </a:prstGeom>
        </p:spPr>
      </p:pic>
      <p:cxnSp>
        <p:nvCxnSpPr>
          <p:cNvPr id="7" name="Straight Connector 6">
            <a:extLst>
              <a:ext uri="{FF2B5EF4-FFF2-40B4-BE49-F238E27FC236}">
                <a16:creationId xmlns:a16="http://schemas.microsoft.com/office/drawing/2014/main" id="{DD4588C6-1365-C94A-8EAE-F930600238FE}"/>
              </a:ext>
            </a:extLst>
          </p:cNvPr>
          <p:cNvCxnSpPr>
            <a:cxnSpLocks/>
          </p:cNvCxnSpPr>
          <p:nvPr userDrawn="1"/>
        </p:nvCxnSpPr>
        <p:spPr>
          <a:xfrm>
            <a:off x="0" y="6551044"/>
            <a:ext cx="10068914"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3B6CB9-4202-274C-A051-59AA3D8CCDF2}"/>
              </a:ext>
            </a:extLst>
          </p:cNvPr>
          <p:cNvCxnSpPr>
            <a:cxnSpLocks/>
          </p:cNvCxnSpPr>
          <p:nvPr userDrawn="1"/>
        </p:nvCxnSpPr>
        <p:spPr>
          <a:xfrm>
            <a:off x="11699875" y="6551044"/>
            <a:ext cx="492125"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sp>
        <p:nvSpPr>
          <p:cNvPr id="11" name="Google Shape;38;p23">
            <a:extLst>
              <a:ext uri="{FF2B5EF4-FFF2-40B4-BE49-F238E27FC236}">
                <a16:creationId xmlns:a16="http://schemas.microsoft.com/office/drawing/2014/main" id="{528195B6-AD37-DC4E-9F77-03FDE31EE8A3}"/>
              </a:ext>
            </a:extLst>
          </p:cNvPr>
          <p:cNvSpPr txBox="1">
            <a:spLocks noGrp="1"/>
          </p:cNvSpPr>
          <p:nvPr>
            <p:ph type="title"/>
          </p:nvPr>
        </p:nvSpPr>
        <p:spPr>
          <a:xfrm>
            <a:off x="464574" y="241555"/>
            <a:ext cx="11235812" cy="8245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 name="Google Shape;40;p23">
            <a:extLst>
              <a:ext uri="{FF2B5EF4-FFF2-40B4-BE49-F238E27FC236}">
                <a16:creationId xmlns:a16="http://schemas.microsoft.com/office/drawing/2014/main" id="{13774FC4-E908-EB43-8FDF-5BF12520C605}"/>
              </a:ext>
            </a:extLst>
          </p:cNvPr>
          <p:cNvSpPr txBox="1">
            <a:spLocks noGrp="1"/>
          </p:cNvSpPr>
          <p:nvPr>
            <p:ph type="body" idx="1"/>
          </p:nvPr>
        </p:nvSpPr>
        <p:spPr>
          <a:xfrm>
            <a:off x="465138" y="1155704"/>
            <a:ext cx="11234737" cy="49206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64749"/>
              </a:buClr>
              <a:buSzPts val="1800"/>
              <a:buNone/>
              <a:defRPr/>
            </a:lvl1pPr>
            <a:lvl2pPr marL="914400" lvl="1" indent="-228600" algn="l">
              <a:lnSpc>
                <a:spcPct val="90000"/>
              </a:lnSpc>
              <a:spcBef>
                <a:spcPts val="500"/>
              </a:spcBef>
              <a:spcAft>
                <a:spcPts val="0"/>
              </a:spcAft>
              <a:buClr>
                <a:srgbClr val="464749"/>
              </a:buClr>
              <a:buSzPts val="1800"/>
              <a:buNone/>
              <a:defRPr/>
            </a:lvl2pPr>
            <a:lvl3pPr marL="1371600" lvl="2" indent="-228600" algn="l">
              <a:lnSpc>
                <a:spcPct val="90000"/>
              </a:lnSpc>
              <a:spcBef>
                <a:spcPts val="500"/>
              </a:spcBef>
              <a:spcAft>
                <a:spcPts val="0"/>
              </a:spcAft>
              <a:buClr>
                <a:srgbClr val="464749"/>
              </a:buClr>
              <a:buSzPts val="1800"/>
              <a:buNone/>
              <a:defRPr/>
            </a:lvl3pPr>
            <a:lvl4pPr marL="1828800" lvl="3" indent="-228600" algn="l">
              <a:lnSpc>
                <a:spcPct val="90000"/>
              </a:lnSpc>
              <a:spcBef>
                <a:spcPts val="500"/>
              </a:spcBef>
              <a:spcAft>
                <a:spcPts val="0"/>
              </a:spcAft>
              <a:buClr>
                <a:srgbClr val="464749"/>
              </a:buClr>
              <a:buSzPts val="1800"/>
              <a:buNone/>
              <a:defRPr/>
            </a:lvl4pPr>
            <a:lvl5pPr marL="2286000" lvl="4" indent="-228600" algn="l">
              <a:lnSpc>
                <a:spcPct val="90000"/>
              </a:lnSpc>
              <a:spcBef>
                <a:spcPts val="500"/>
              </a:spcBef>
              <a:spcAft>
                <a:spcPts val="0"/>
              </a:spcAft>
              <a:buClr>
                <a:srgbClr val="46474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67796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464574" y="241555"/>
            <a:ext cx="11235812" cy="82457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64749"/>
              </a:buClr>
              <a:buSzPts val="2800"/>
              <a:buFont typeface="Open Sans Ligh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7" name="Google Shape;27;p21"/>
          <p:cNvSpPr txBox="1">
            <a:spLocks noGrp="1"/>
          </p:cNvSpPr>
          <p:nvPr>
            <p:ph type="body" idx="1"/>
          </p:nvPr>
        </p:nvSpPr>
        <p:spPr>
          <a:xfrm>
            <a:off x="464574" y="1168404"/>
            <a:ext cx="5555226" cy="488826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64749"/>
              </a:buClr>
              <a:buSzPts val="1800"/>
              <a:buNone/>
              <a:defRPr/>
            </a:lvl1pPr>
            <a:lvl2pPr marL="914400" lvl="1" indent="-228600" algn="l">
              <a:lnSpc>
                <a:spcPct val="90000"/>
              </a:lnSpc>
              <a:spcBef>
                <a:spcPts val="500"/>
              </a:spcBef>
              <a:spcAft>
                <a:spcPts val="0"/>
              </a:spcAft>
              <a:buClr>
                <a:srgbClr val="464749"/>
              </a:buClr>
              <a:buSzPts val="1800"/>
              <a:buNone/>
              <a:defRPr/>
            </a:lvl2pPr>
            <a:lvl3pPr marL="1371600" lvl="2" indent="-228600" algn="l">
              <a:lnSpc>
                <a:spcPct val="90000"/>
              </a:lnSpc>
              <a:spcBef>
                <a:spcPts val="500"/>
              </a:spcBef>
              <a:spcAft>
                <a:spcPts val="0"/>
              </a:spcAft>
              <a:buClr>
                <a:srgbClr val="464749"/>
              </a:buClr>
              <a:buSzPts val="1800"/>
              <a:buNone/>
              <a:defRPr/>
            </a:lvl3pPr>
            <a:lvl4pPr marL="1828800" lvl="3" indent="-228600" algn="l">
              <a:lnSpc>
                <a:spcPct val="90000"/>
              </a:lnSpc>
              <a:spcBef>
                <a:spcPts val="500"/>
              </a:spcBef>
              <a:spcAft>
                <a:spcPts val="0"/>
              </a:spcAft>
              <a:buClr>
                <a:srgbClr val="464749"/>
              </a:buClr>
              <a:buSzPts val="1800"/>
              <a:buNone/>
              <a:defRPr/>
            </a:lvl4pPr>
            <a:lvl5pPr marL="2286000" lvl="4" indent="-228600" algn="l">
              <a:lnSpc>
                <a:spcPct val="90000"/>
              </a:lnSpc>
              <a:spcBef>
                <a:spcPts val="500"/>
              </a:spcBef>
              <a:spcAft>
                <a:spcPts val="0"/>
              </a:spcAft>
              <a:buClr>
                <a:srgbClr val="46474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8" name="Google Shape;28;p21"/>
          <p:cNvSpPr txBox="1">
            <a:spLocks noGrp="1"/>
          </p:cNvSpPr>
          <p:nvPr>
            <p:ph type="body" idx="2"/>
          </p:nvPr>
        </p:nvSpPr>
        <p:spPr>
          <a:xfrm>
            <a:off x="6172200" y="1168404"/>
            <a:ext cx="5528186" cy="488826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64749"/>
              </a:buClr>
              <a:buSzPts val="1800"/>
              <a:buNone/>
              <a:defRPr/>
            </a:lvl1pPr>
            <a:lvl2pPr marL="914400" lvl="1" indent="-228600" algn="l">
              <a:lnSpc>
                <a:spcPct val="90000"/>
              </a:lnSpc>
              <a:spcBef>
                <a:spcPts val="500"/>
              </a:spcBef>
              <a:spcAft>
                <a:spcPts val="0"/>
              </a:spcAft>
              <a:buClr>
                <a:srgbClr val="464749"/>
              </a:buClr>
              <a:buSzPts val="1800"/>
              <a:buNone/>
              <a:defRPr/>
            </a:lvl2pPr>
            <a:lvl3pPr marL="1371600" lvl="2" indent="-228600" algn="l">
              <a:lnSpc>
                <a:spcPct val="90000"/>
              </a:lnSpc>
              <a:spcBef>
                <a:spcPts val="500"/>
              </a:spcBef>
              <a:spcAft>
                <a:spcPts val="0"/>
              </a:spcAft>
              <a:buClr>
                <a:srgbClr val="464749"/>
              </a:buClr>
              <a:buSzPts val="1800"/>
              <a:buNone/>
              <a:defRPr/>
            </a:lvl3pPr>
            <a:lvl4pPr marL="1828800" lvl="3" indent="-228600" algn="l">
              <a:lnSpc>
                <a:spcPct val="90000"/>
              </a:lnSpc>
              <a:spcBef>
                <a:spcPts val="500"/>
              </a:spcBef>
              <a:spcAft>
                <a:spcPts val="0"/>
              </a:spcAft>
              <a:buClr>
                <a:srgbClr val="464749"/>
              </a:buClr>
              <a:buSzPts val="1800"/>
              <a:buNone/>
              <a:defRPr/>
            </a:lvl4pPr>
            <a:lvl5pPr marL="2286000" lvl="4" indent="-228600" algn="l">
              <a:lnSpc>
                <a:spcPct val="90000"/>
              </a:lnSpc>
              <a:spcBef>
                <a:spcPts val="500"/>
              </a:spcBef>
              <a:spcAft>
                <a:spcPts val="0"/>
              </a:spcAft>
              <a:buClr>
                <a:srgbClr val="46474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9" name="Google Shape;29;p21"/>
          <p:cNvSpPr/>
          <p:nvPr/>
        </p:nvSpPr>
        <p:spPr>
          <a:xfrm>
            <a:off x="0" y="471949"/>
            <a:ext cx="324465" cy="285135"/>
          </a:xfrm>
          <a:prstGeom prst="rect">
            <a:avLst/>
          </a:prstGeom>
          <a:solidFill>
            <a:srgbClr val="73B5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21"/>
          <p:cNvSpPr/>
          <p:nvPr/>
        </p:nvSpPr>
        <p:spPr>
          <a:xfrm>
            <a:off x="0" y="471949"/>
            <a:ext cx="324465" cy="285135"/>
          </a:xfrm>
          <a:prstGeom prst="rect">
            <a:avLst/>
          </a:prstGeom>
          <a:solidFill>
            <a:srgbClr val="3CAB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Picture 10" descr="A close up of a logo&#10;&#10;Description automatically generated">
            <a:extLst>
              <a:ext uri="{FF2B5EF4-FFF2-40B4-BE49-F238E27FC236}">
                <a16:creationId xmlns:a16="http://schemas.microsoft.com/office/drawing/2014/main" id="{1D75DCD7-4812-0843-8090-EFC59FB71984}"/>
              </a:ext>
            </a:extLst>
          </p:cNvPr>
          <p:cNvPicPr>
            <a:picLocks noChangeAspect="1"/>
          </p:cNvPicPr>
          <p:nvPr userDrawn="1"/>
        </p:nvPicPr>
        <p:blipFill>
          <a:blip r:embed="rId2"/>
          <a:stretch>
            <a:fillRect/>
          </a:stretch>
        </p:blipFill>
        <p:spPr>
          <a:xfrm>
            <a:off x="10110954" y="6132763"/>
            <a:ext cx="1615425" cy="654247"/>
          </a:xfrm>
          <a:prstGeom prst="rect">
            <a:avLst/>
          </a:prstGeom>
        </p:spPr>
      </p:pic>
      <p:cxnSp>
        <p:nvCxnSpPr>
          <p:cNvPr id="12" name="Straight Connector 11">
            <a:extLst>
              <a:ext uri="{FF2B5EF4-FFF2-40B4-BE49-F238E27FC236}">
                <a16:creationId xmlns:a16="http://schemas.microsoft.com/office/drawing/2014/main" id="{65841E20-05F1-D54A-A609-A950F37E33BC}"/>
              </a:ext>
            </a:extLst>
          </p:cNvPr>
          <p:cNvCxnSpPr>
            <a:cxnSpLocks/>
          </p:cNvCxnSpPr>
          <p:nvPr userDrawn="1"/>
        </p:nvCxnSpPr>
        <p:spPr>
          <a:xfrm>
            <a:off x="0" y="6551044"/>
            <a:ext cx="10068914"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24C9E7-5384-424E-8FAB-265C48C1978E}"/>
              </a:ext>
            </a:extLst>
          </p:cNvPr>
          <p:cNvCxnSpPr>
            <a:cxnSpLocks/>
          </p:cNvCxnSpPr>
          <p:nvPr userDrawn="1"/>
        </p:nvCxnSpPr>
        <p:spPr>
          <a:xfrm>
            <a:off x="11699875" y="6551044"/>
            <a:ext cx="492125" cy="0"/>
          </a:xfrm>
          <a:prstGeom prst="line">
            <a:avLst/>
          </a:prstGeom>
          <a:ln w="25400">
            <a:solidFill>
              <a:srgbClr val="B0B0B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7984599-BDFE-B042-B310-022A62F1BD36}"/>
              </a:ext>
            </a:extLst>
          </p:cNvPr>
          <p:cNvSpPr txBox="1"/>
          <p:nvPr userDrawn="1"/>
        </p:nvSpPr>
        <p:spPr>
          <a:xfrm>
            <a:off x="5034131" y="6551044"/>
            <a:ext cx="5129373" cy="261610"/>
          </a:xfrm>
          <a:prstGeom prst="rect">
            <a:avLst/>
          </a:prstGeom>
          <a:noFill/>
        </p:spPr>
        <p:txBody>
          <a:bodyPr wrap="square" rtlCol="0">
            <a:spAutoFit/>
          </a:bodyPr>
          <a:lstStyle/>
          <a:p>
            <a:pPr algn="r"/>
            <a:r>
              <a:rPr lang="en-US" sz="1100" b="0" i="0">
                <a:solidFill>
                  <a:srgbClr val="464749"/>
                </a:solidFill>
                <a:latin typeface="Open Sans Light" panose="020B0306030504020204" pitchFamily="34" charset="0"/>
                <a:ea typeface="Open Sans Light" panose="020B0306030504020204" pitchFamily="34" charset="0"/>
                <a:cs typeface="Open Sans Light" panose="020B0306030504020204" pitchFamily="34" charset="0"/>
              </a:rPr>
              <a:t>WE CATALYZE BUSINESS LEADERSHIP TO DRIVE POLICY AMBITION </a:t>
            </a:r>
          </a:p>
        </p:txBody>
      </p:sp>
    </p:spTree>
    <p:extLst>
      <p:ext uri="{BB962C8B-B14F-4D97-AF65-F5344CB8AC3E}">
        <p14:creationId xmlns:p14="http://schemas.microsoft.com/office/powerpoint/2010/main" val="20683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64574" y="241555"/>
            <a:ext cx="11235812" cy="82457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64749"/>
              </a:buClr>
              <a:buSzPts val="2800"/>
              <a:buFont typeface="Open Sans Light"/>
              <a:buNone/>
              <a:defRPr sz="2800" b="0" i="0" u="none" strike="noStrike" cap="none">
                <a:solidFill>
                  <a:srgbClr val="464749"/>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Google Shape;7;p18"/>
          <p:cNvPicPr preferRelativeResize="0"/>
          <p:nvPr/>
        </p:nvPicPr>
        <p:blipFill rotWithShape="1">
          <a:blip r:embed="rId22" cstate="print">
            <a:alphaModFix/>
            <a:extLst>
              <a:ext uri="{28A0092B-C50C-407E-A947-70E740481C1C}">
                <a14:useLocalDpi xmlns:a14="http://schemas.microsoft.com/office/drawing/2010/main"/>
              </a:ext>
            </a:extLst>
          </a:blip>
          <a:srcRect/>
          <a:stretch/>
        </p:blipFill>
        <p:spPr>
          <a:xfrm>
            <a:off x="-1078491" y="2419926"/>
            <a:ext cx="629021" cy="2609273"/>
          </a:xfrm>
          <a:prstGeom prst="rect">
            <a:avLst/>
          </a:prstGeom>
          <a:noFill/>
          <a:ln>
            <a:noFill/>
          </a:ln>
        </p:spPr>
      </p:pic>
      <p:sp>
        <p:nvSpPr>
          <p:cNvPr id="8" name="Google Shape;8;p18"/>
          <p:cNvSpPr txBox="1">
            <a:spLocks noGrp="1"/>
          </p:cNvSpPr>
          <p:nvPr>
            <p:ph type="body" idx="1"/>
          </p:nvPr>
        </p:nvSpPr>
        <p:spPr>
          <a:xfrm>
            <a:off x="464573" y="1494503"/>
            <a:ext cx="11304639" cy="46824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64749"/>
              </a:buClr>
              <a:buSzPts val="1800"/>
              <a:buFont typeface="Open Sans Light"/>
              <a:buNone/>
              <a:defRPr sz="1800" b="0" i="0" u="none" strike="noStrike" cap="none">
                <a:solidFill>
                  <a:srgbClr val="464749"/>
                </a:solidFill>
                <a:latin typeface="Open Sans Light"/>
                <a:ea typeface="Open Sans Light"/>
                <a:cs typeface="Open Sans Light"/>
                <a:sym typeface="Open Sans Light"/>
              </a:defRPr>
            </a:lvl1pPr>
            <a:lvl2pPr marL="914400" marR="0" lvl="1" indent="-228600" algn="l" rtl="0">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464749"/>
              </a:buClr>
              <a:buSzPts val="1400"/>
              <a:buFont typeface="Open Sans"/>
              <a:buNone/>
              <a:defRPr sz="1400" b="0" i="0" u="none" strike="noStrike" cap="none">
                <a:solidFill>
                  <a:srgbClr val="464749"/>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464749"/>
              </a:buClr>
              <a:buSzPts val="12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L="2286000" marR="0" lvl="4" indent="-228600" algn="l" rtl="0">
              <a:lnSpc>
                <a:spcPct val="90000"/>
              </a:lnSpc>
              <a:spcBef>
                <a:spcPts val="500"/>
              </a:spcBef>
              <a:spcAft>
                <a:spcPts val="0"/>
              </a:spcAft>
              <a:buClr>
                <a:srgbClr val="464749"/>
              </a:buClr>
              <a:buSzPts val="1100"/>
              <a:buFont typeface="Open Sans"/>
              <a:buNone/>
              <a:defRPr sz="1100" b="0" i="0" u="none" strike="noStrike" cap="none">
                <a:solidFill>
                  <a:srgbClr val="464749"/>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 name="Google Shape;9;p18"/>
          <p:cNvGrpSpPr/>
          <p:nvPr/>
        </p:nvGrpSpPr>
        <p:grpSpPr>
          <a:xfrm>
            <a:off x="-1078491" y="2419926"/>
            <a:ext cx="628632" cy="2607408"/>
            <a:chOff x="-1078491" y="2419926"/>
            <a:chExt cx="628632" cy="2607408"/>
          </a:xfrm>
        </p:grpSpPr>
        <p:sp>
          <p:nvSpPr>
            <p:cNvPr id="10" name="Google Shape;10;p18"/>
            <p:cNvSpPr/>
            <p:nvPr/>
          </p:nvSpPr>
          <p:spPr>
            <a:xfrm>
              <a:off x="-1078491" y="2419926"/>
              <a:ext cx="628555" cy="591823"/>
            </a:xfrm>
            <a:custGeom>
              <a:avLst/>
              <a:gdLst/>
              <a:ahLst/>
              <a:cxnLst/>
              <a:rect l="l" t="t" r="r" b="b"/>
              <a:pathLst>
                <a:path w="628555" h="591823" extrusionOk="0">
                  <a:moveTo>
                    <a:pt x="0" y="0"/>
                  </a:moveTo>
                  <a:lnTo>
                    <a:pt x="628555" y="0"/>
                  </a:lnTo>
                  <a:lnTo>
                    <a:pt x="628555" y="591824"/>
                  </a:lnTo>
                  <a:lnTo>
                    <a:pt x="0" y="59182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8"/>
            <p:cNvSpPr/>
            <p:nvPr/>
          </p:nvSpPr>
          <p:spPr>
            <a:xfrm>
              <a:off x="-1078491" y="3761294"/>
              <a:ext cx="628555" cy="591823"/>
            </a:xfrm>
            <a:custGeom>
              <a:avLst/>
              <a:gdLst/>
              <a:ahLst/>
              <a:cxnLst/>
              <a:rect l="l" t="t" r="r" b="b"/>
              <a:pathLst>
                <a:path w="628555" h="591823" extrusionOk="0">
                  <a:moveTo>
                    <a:pt x="0" y="0"/>
                  </a:moveTo>
                  <a:lnTo>
                    <a:pt x="628555" y="0"/>
                  </a:lnTo>
                  <a:lnTo>
                    <a:pt x="628555" y="591824"/>
                  </a:lnTo>
                  <a:lnTo>
                    <a:pt x="0" y="5918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18"/>
            <p:cNvSpPr/>
            <p:nvPr/>
          </p:nvSpPr>
          <p:spPr>
            <a:xfrm>
              <a:off x="-1078491" y="4435511"/>
              <a:ext cx="628632" cy="591823"/>
            </a:xfrm>
            <a:custGeom>
              <a:avLst/>
              <a:gdLst/>
              <a:ahLst/>
              <a:cxnLst/>
              <a:rect l="l" t="t" r="r" b="b"/>
              <a:pathLst>
                <a:path w="628632" h="591823" extrusionOk="0">
                  <a:moveTo>
                    <a:pt x="0" y="0"/>
                  </a:moveTo>
                  <a:lnTo>
                    <a:pt x="628633" y="0"/>
                  </a:lnTo>
                  <a:lnTo>
                    <a:pt x="628633" y="591823"/>
                  </a:lnTo>
                  <a:lnTo>
                    <a:pt x="0" y="591823"/>
                  </a:lnTo>
                  <a:close/>
                </a:path>
              </a:pathLst>
            </a:custGeom>
            <a:solidFill>
              <a:srgbClr val="3CAB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18"/>
            <p:cNvSpPr/>
            <p:nvPr/>
          </p:nvSpPr>
          <p:spPr>
            <a:xfrm>
              <a:off x="-1078491" y="3086999"/>
              <a:ext cx="628555" cy="591823"/>
            </a:xfrm>
            <a:custGeom>
              <a:avLst/>
              <a:gdLst/>
              <a:ahLst/>
              <a:cxnLst/>
              <a:rect l="l" t="t" r="r" b="b"/>
              <a:pathLst>
                <a:path w="628555" h="591823" extrusionOk="0">
                  <a:moveTo>
                    <a:pt x="0" y="0"/>
                  </a:moveTo>
                  <a:lnTo>
                    <a:pt x="628555" y="0"/>
                  </a:lnTo>
                  <a:lnTo>
                    <a:pt x="628555" y="591824"/>
                  </a:lnTo>
                  <a:lnTo>
                    <a:pt x="0" y="59182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 name="Google Shape;316;p63">
            <a:extLst>
              <a:ext uri="{FF2B5EF4-FFF2-40B4-BE49-F238E27FC236}">
                <a16:creationId xmlns:a16="http://schemas.microsoft.com/office/drawing/2014/main" id="{6810C6CE-0C4E-4042-94F2-7FC7D38DE117}"/>
              </a:ext>
            </a:extLst>
          </p:cNvPr>
          <p:cNvSpPr txBox="1">
            <a:spLocks noGrp="1"/>
          </p:cNvSpPr>
          <p:nvPr>
            <p:ph type="sldNum" idx="4"/>
          </p:nvPr>
        </p:nvSpPr>
        <p:spPr>
          <a:xfrm>
            <a:off x="11769960" y="6583310"/>
            <a:ext cx="422810" cy="251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Open Sans" panose="020B0604020202020204" charset="0"/>
                <a:ea typeface="Open Sans" panose="020B0604020202020204" charset="0"/>
                <a:cs typeface="Open Sans" panose="020B0604020202020204" charset="0"/>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a:t>
            </a:fld>
            <a:endParaRPr lang="en-GB">
              <a:latin typeface="Open Sans" panose="020B0604020202020204" charset="0"/>
              <a:ea typeface="Open Sans" panose="020B0604020202020204" charset="0"/>
              <a:cs typeface="Open Sans" panose="020B0604020202020204" charset="0"/>
            </a:endParaRPr>
          </a:p>
        </p:txBody>
      </p:sp>
      <p:pic>
        <p:nvPicPr>
          <p:cNvPr id="2" name="Picture 2" descr="A collage of different colors of different colors&#10;&#10;Description automatically generated">
            <a:extLst>
              <a:ext uri="{FF2B5EF4-FFF2-40B4-BE49-F238E27FC236}">
                <a16:creationId xmlns:a16="http://schemas.microsoft.com/office/drawing/2014/main" id="{BD663787-560E-C3BA-9F6A-906E5C341FC3}"/>
              </a:ext>
            </a:extLst>
          </p:cNvPr>
          <p:cNvPicPr>
            <a:picLocks noChangeAspect="1" noChangeArrowheads="1"/>
          </p:cNvPicPr>
          <p:nvPr userDrawn="1"/>
        </p:nvPicPr>
        <p:blipFill rotWithShape="1">
          <a:blip r:embed="rId23" cstate="print">
            <a:extLst>
              <a:ext uri="{28A0092B-C50C-407E-A947-70E740481C1C}">
                <a14:useLocalDpi xmlns:a14="http://schemas.microsoft.com/office/drawing/2010/main"/>
              </a:ext>
            </a:extLst>
          </a:blip>
          <a:srcRect/>
          <a:stretch/>
        </p:blipFill>
        <p:spPr bwMode="auto">
          <a:xfrm>
            <a:off x="0" y="-663389"/>
            <a:ext cx="3632789" cy="30480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721" r:id="rId1"/>
    <p:sldLayoutId id="2147483720" r:id="rId2"/>
    <p:sldLayoutId id="2147483719" r:id="rId3"/>
    <p:sldLayoutId id="2147483840" r:id="rId4"/>
    <p:sldLayoutId id="2147483718" r:id="rId5"/>
    <p:sldLayoutId id="2147483873" r:id="rId6"/>
    <p:sldLayoutId id="2147483724" r:id="rId7"/>
    <p:sldLayoutId id="2147483877" r:id="rId8"/>
    <p:sldLayoutId id="2147483886" r:id="rId9"/>
    <p:sldLayoutId id="2147483889" r:id="rId10"/>
    <p:sldLayoutId id="2147483892" r:id="rId11"/>
    <p:sldLayoutId id="2147483893" r:id="rId12"/>
    <p:sldLayoutId id="2147483894" r:id="rId13"/>
    <p:sldLayoutId id="2147483895" r:id="rId14"/>
    <p:sldLayoutId id="2147483896" r:id="rId15"/>
    <p:sldLayoutId id="2147483912" r:id="rId16"/>
    <p:sldLayoutId id="2147483914" r:id="rId17"/>
    <p:sldLayoutId id="2147483915" r:id="rId18"/>
    <p:sldLayoutId id="2147483916" r:id="rId19"/>
    <p:sldLayoutId id="2147483947"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2.svg"/><Relationship Id="rId11" Type="http://schemas.openxmlformats.org/officeDocument/2006/relationships/hyperlink" Target="https://nowfornature.org/" TargetMode="External"/><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png"/><Relationship Id="rId9" Type="http://schemas.openxmlformats.org/officeDocument/2006/relationships/image" Target="../media/image75.png"/></Relationships>
</file>

<file path=ppt/slides/_rels/slide12.xml.rels><?xml version="1.0" encoding="UTF-8" standalone="yes"?>
<Relationships xmlns="http://schemas.openxmlformats.org/package/2006/relationships"><Relationship Id="rId8" Type="http://schemas.openxmlformats.org/officeDocument/2006/relationships/hyperlink" Target="https://framework.tnfd.global/leap-the-risk-and-opportunity-assessment-approach/" TargetMode="External"/><Relationship Id="rId3" Type="http://schemas.openxmlformats.org/officeDocument/2006/relationships/image" Target="../media/image77.png"/><Relationship Id="rId7" Type="http://schemas.openxmlformats.org/officeDocument/2006/relationships/hyperlink" Target="https://sciencebasedtargetsnetwork.org/science-based-targets-for-companies/" TargetMode="External"/><Relationship Id="rId2" Type="http://schemas.microsoft.com/office/2018/10/relationships/comments" Target="../comments/modernComment_7FFFFFEB_D03AE04.xml"/><Relationship Id="rId1" Type="http://schemas.openxmlformats.org/officeDocument/2006/relationships/slideLayout" Target="../slideLayouts/slideLayout2.xml"/><Relationship Id="rId6" Type="http://schemas.openxmlformats.org/officeDocument/2006/relationships/hyperlink" Target="https://www.businessfornature.org/high-level-business-actions-on-nature" TargetMode="External"/><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hyperlink" Target="https://encorenature.org/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hyperlink" Target="https://sciencebasedtargets.org/" TargetMode="External"/><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hyperlink" Target="https://sciencebasedtargetsnetwork.org/resources/" TargetMode="External"/><Relationship Id="rId5" Type="http://schemas.openxmlformats.org/officeDocument/2006/relationships/hyperlink" Target="https://www.cbd.int/gbf" TargetMode="External"/><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hyperlink" Target="https://sciencebasedtargetsnetwork.org/how-it-works/act/" TargetMode="External"/><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hyperlink" Target="https://www.businessfornature.org/sector-actions" TargetMode="External"/><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hyperlink" Target="https://www.wbcsd.org/Imperatives/Nature-Action/Nature-Positive/Roadmaps-to-Nature-Positive/Resources/Roadmaps-to-Nature-Positive-Foundations-for-all-businesses" TargetMode="External"/><Relationship Id="rId5" Type="http://schemas.openxmlformats.org/officeDocument/2006/relationships/image" Target="../media/image84.png"/><Relationship Id="rId10" Type="http://schemas.openxmlformats.org/officeDocument/2006/relationships/hyperlink" Target="https://www.iucn.org/theme/nature-based-solutions/resources/iucn-global-standard-nbs" TargetMode="External"/><Relationship Id="rId4" Type="http://schemas.openxmlformats.org/officeDocument/2006/relationships/image" Target="../media/image83.png"/><Relationship Id="rId9" Type="http://schemas.openxmlformats.org/officeDocument/2006/relationships/hyperlink" Target="https://nbsbenefitsexplorer.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8.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ipbes.net/" TargetMode="External"/><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s://tnfd.global/publication/glossary/" TargetMode="External"/><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apitalscoalition.org/capitals-approach/natural-capital-protocol/?fwp_filter_tabs=guide_supplemen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s://files.ipbes.net/ipbes-web-prod-public-files/inline/files/ipbes_global_assessment_report_summary_for_policymakers.pdf" TargetMode="External"/><Relationship Id="rId18" Type="http://schemas.openxmlformats.org/officeDocument/2006/relationships/image" Target="../media/image28.png"/><Relationship Id="rId3" Type="http://schemas.microsoft.com/office/2018/10/relationships/comments" Target="../comments/modernComment_101_22C7B747.xml"/><Relationship Id="rId21" Type="http://schemas.openxmlformats.org/officeDocument/2006/relationships/image" Target="../media/image31.jpeg"/><Relationship Id="rId7" Type="http://schemas.openxmlformats.org/officeDocument/2006/relationships/image" Target="../media/image24.jpeg"/><Relationship Id="rId12" Type="http://schemas.openxmlformats.org/officeDocument/2006/relationships/hyperlink" Target="https://www.bcg.com/publications/2021/biodiversity-loss-business-implications-responses" TargetMode="External"/><Relationship Id="rId17" Type="http://schemas.openxmlformats.org/officeDocument/2006/relationships/image" Target="../media/image27.svg"/><Relationship Id="rId25" Type="http://schemas.openxmlformats.org/officeDocument/2006/relationships/image" Target="../media/image35.jpe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hyperlink" Target="https://www.theworldcounts.com/challenges/planet-earth/state-of-the-planet/overuse-of-resources-on-earth" TargetMode="External"/><Relationship Id="rId24" Type="http://schemas.openxmlformats.org/officeDocument/2006/relationships/image" Target="../media/image34.jpeg"/><Relationship Id="rId5" Type="http://schemas.openxmlformats.org/officeDocument/2006/relationships/image" Target="../media/image22.jpeg"/><Relationship Id="rId15" Type="http://schemas.openxmlformats.org/officeDocument/2006/relationships/hyperlink" Target="https://www.unep.org/facts-about-nature-crisis#:~:text=Up%20to%20%24577%20billion%20in,like%20COVID%2D19%20to%20spread." TargetMode="External"/><Relationship Id="rId23" Type="http://schemas.openxmlformats.org/officeDocument/2006/relationships/image" Target="../media/image33.jpeg"/><Relationship Id="rId10" Type="http://schemas.openxmlformats.org/officeDocument/2006/relationships/hyperlink" Target="https://www.unep.org/news-and-stories/story/five-ecosystems-where-nature-based-solutions-can-deliver-huge-benefits" TargetMode="External"/><Relationship Id="rId19" Type="http://schemas.openxmlformats.org/officeDocument/2006/relationships/image" Target="../media/image29.svg"/><Relationship Id="rId4" Type="http://schemas.openxmlformats.org/officeDocument/2006/relationships/image" Target="../media/image21.jpeg"/><Relationship Id="rId9" Type="http://schemas.openxmlformats.org/officeDocument/2006/relationships/hyperlink" Target="https://www.weforum.org/publications/nature-risk-rising-why-the-crisis-engulfing-nature-matters-for-business-and-the-economy/" TargetMode="External"/><Relationship Id="rId14" Type="http://schemas.openxmlformats.org/officeDocument/2006/relationships/hyperlink" Target="https://www.stockholmresilience.org/research/research-news/2023-09-13-all-planetary-boundaries-mapped-out-for-the-first-time-six-of-nine-crossed.html" TargetMode="External"/><Relationship Id="rId22"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microsoft.com/office/2018/10/relationships/comments" Target="../comments/modernComment_103_230CF132.xml"/><Relationship Id="rId21" Type="http://schemas.openxmlformats.org/officeDocument/2006/relationships/hyperlink" Target="https://www.financeforbiodiversity.org/" TargetMode="External"/><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5.xml"/><Relationship Id="rId16" Type="http://schemas.openxmlformats.org/officeDocument/2006/relationships/image" Target="../media/image48.png"/><Relationship Id="rId20" Type="http://schemas.openxmlformats.org/officeDocument/2006/relationships/hyperlink" Target="https://www.cbd.int/article/cop15-final-text-kunming-montreal-gbf-221222" TargetMode="Externa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52.png"/><Relationship Id="rId5" Type="http://schemas.openxmlformats.org/officeDocument/2006/relationships/image" Target="../media/image37.svg"/><Relationship Id="rId15" Type="http://schemas.openxmlformats.org/officeDocument/2006/relationships/image" Target="../media/image47.png"/><Relationship Id="rId23" Type="http://schemas.openxmlformats.org/officeDocument/2006/relationships/hyperlink" Target="https://tnfd.global/tnfd-adoption-now-over-400-organisations-and-new-sector-guidance-released/" TargetMode="External"/><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 Id="rId22" Type="http://schemas.openxmlformats.org/officeDocument/2006/relationships/hyperlink" Target="https://www.pwc.com/gx/en/issues/c-suite-insights/the-leadership-agenda/on-sustainability-consumers-have-made-up-their-mind.html" TargetMode="External"/></Relationships>
</file>

<file path=ppt/slides/_rels/slide6.xml.rels><?xml version="1.0" encoding="UTF-8" standalone="yes"?>
<Relationships xmlns="http://schemas.openxmlformats.org/package/2006/relationships"><Relationship Id="rId3" Type="http://schemas.microsoft.com/office/2018/10/relationships/comments" Target="../comments/modernComment_102_62F2A55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weforum.org/publications/new-nature-economy-report-ii-the-future-of-nature-and-business/" TargetMode="Externa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hyperlink" Target="https://www.axa.com/en/about-us/axa-and-biodiversity" TargetMode="External"/><Relationship Id="rId3" Type="http://schemas.openxmlformats.org/officeDocument/2006/relationships/hyperlink" Target="https://www.weforum.org/press/2020/07/395-million-new-jobs-by-2030-if-businesses-prioritize-nature-says-world-economic-forum/" TargetMode="External"/><Relationship Id="rId7" Type="http://schemas.openxmlformats.org/officeDocument/2006/relationships/hyperlink" Target="https://assets.ey.com/content/dam/ey-sites/ey-com/en_gl/topics/tax/tax-pdfs/ey-plastics-and-packaging-taxes-webcast-summary.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mckinsey.com/capabilities/sustainability/our-insights/nature-in-the-balance-what-companies-can-do-to-restore-natural-capital#/" TargetMode="External"/><Relationship Id="rId5" Type="http://schemas.openxmlformats.org/officeDocument/2006/relationships/hyperlink" Target="https://www.unilever.com/planet-and-society/positive-nutrition/strategy-and-goals/" TargetMode="External"/><Relationship Id="rId10" Type="http://schemas.openxmlformats.org/officeDocument/2006/relationships/hyperlink" Target="https://www.europarl.europa.eu/news/en/press-room/20230524IPR91907/meps-push-companies-to-mitigate-their-negative-social-and-environmental-impact" TargetMode="External"/><Relationship Id="rId4" Type="http://schemas.openxmlformats.org/officeDocument/2006/relationships/hyperlink" Target="https://www.dnb.co.uk/content/dam/english/dnb-solutions/ESG%20Methodology%20Whitepaper.pdf" TargetMode="External"/><Relationship Id="rId9" Type="http://schemas.openxmlformats.org/officeDocument/2006/relationships/hyperlink" Target="https://www.sciencedirect.com/science/article/abs/pii/S0921800915301725?via%3Dihub"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44.png"/><Relationship Id="rId10" Type="http://schemas.openxmlformats.org/officeDocument/2006/relationships/image" Target="../media/image65.jpeg"/><Relationship Id="rId4" Type="http://schemas.openxmlformats.org/officeDocument/2006/relationships/image" Target="../media/image61.png"/><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11" name="Picture 11" descr="Aerial view of winding road in forest">
            <a:extLst>
              <a:ext uri="{FF2B5EF4-FFF2-40B4-BE49-F238E27FC236}">
                <a16:creationId xmlns:a16="http://schemas.microsoft.com/office/drawing/2014/main" id="{455D580A-FA92-4BBE-A6A8-8E46C5D31F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03337" y="-2035"/>
            <a:ext cx="5747657" cy="6860035"/>
          </a:xfrm>
          <a:prstGeom prst="rect">
            <a:avLst/>
          </a:prstGeom>
        </p:spPr>
      </p:pic>
      <p:pic>
        <p:nvPicPr>
          <p:cNvPr id="3" name="Picture 2" descr="Logo&#10;&#10;Description automatically generated">
            <a:extLst>
              <a:ext uri="{FF2B5EF4-FFF2-40B4-BE49-F238E27FC236}">
                <a16:creationId xmlns:a16="http://schemas.microsoft.com/office/drawing/2014/main" id="{61119488-0637-4FCF-82B6-923BCA38B23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176"/>
          <a:stretch/>
        </p:blipFill>
        <p:spPr>
          <a:xfrm>
            <a:off x="310057" y="5677711"/>
            <a:ext cx="1952346" cy="824572"/>
          </a:xfrm>
          <a:prstGeom prst="rect">
            <a:avLst/>
          </a:prstGeom>
        </p:spPr>
      </p:pic>
      <p:sp>
        <p:nvSpPr>
          <p:cNvPr id="4" name="Google Shape;30;p21">
            <a:extLst>
              <a:ext uri="{FF2B5EF4-FFF2-40B4-BE49-F238E27FC236}">
                <a16:creationId xmlns:a16="http://schemas.microsoft.com/office/drawing/2014/main" id="{0688DDEE-061D-DAB8-7D50-6861D66B24C9}"/>
              </a:ext>
            </a:extLst>
          </p:cNvPr>
          <p:cNvSpPr/>
          <p:nvPr/>
        </p:nvSpPr>
        <p:spPr>
          <a:xfrm>
            <a:off x="-1" y="1227160"/>
            <a:ext cx="5747657" cy="1393492"/>
          </a:xfrm>
          <a:prstGeom prst="rect">
            <a:avLst/>
          </a:prstGeom>
          <a:solidFill>
            <a:schemeClr val="accent4"/>
          </a:solidFill>
          <a:ln>
            <a:noFill/>
          </a:ln>
        </p:spPr>
        <p:txBody>
          <a:bodyPr spcFirstLastPara="1" wrap="square" lIns="91425" tIns="45700" rIns="91425" bIns="45700" anchor="ctr" anchorCtr="0">
            <a:noAutofit/>
          </a:bodyPr>
          <a:lstStyle/>
          <a:p>
            <a:pPr>
              <a:buSzPts val="1800"/>
            </a:pPr>
            <a:r>
              <a:rPr lang="en-GB" sz="3200" b="1">
                <a:solidFill>
                  <a:schemeClr val="lt1"/>
                </a:solidFill>
                <a:latin typeface="Open Sans"/>
                <a:ea typeface="Open Sans"/>
                <a:cs typeface="Open Sans"/>
                <a:sym typeface="Calibri"/>
              </a:rPr>
              <a:t>Business Action Narrative</a:t>
            </a:r>
            <a:endParaRPr lang="fr-FR">
              <a:sym typeface="Calibri"/>
            </a:endParaRPr>
          </a:p>
          <a:p>
            <a:pPr>
              <a:buSzPts val="1800"/>
            </a:pPr>
            <a:r>
              <a:rPr lang="en-GB" sz="3200" i="1">
                <a:solidFill>
                  <a:schemeClr val="lt1"/>
                </a:solidFill>
                <a:latin typeface="Open Sans"/>
                <a:ea typeface="Open Sans"/>
                <a:cs typeface="Open Sans"/>
                <a:sym typeface="Calibri"/>
              </a:rPr>
              <a:t>Short deck</a:t>
            </a:r>
            <a:endParaRPr lang="fr-FR" sz="3200" i="1">
              <a:solidFill>
                <a:schemeClr val="lt1"/>
              </a:solidFill>
              <a:latin typeface="Open Sans"/>
              <a:ea typeface="Open Sans"/>
              <a:cs typeface="Open Sans"/>
            </a:endParaRPr>
          </a:p>
        </p:txBody>
      </p:sp>
      <p:sp>
        <p:nvSpPr>
          <p:cNvPr id="5" name="Title 5">
            <a:extLst>
              <a:ext uri="{FF2B5EF4-FFF2-40B4-BE49-F238E27FC236}">
                <a16:creationId xmlns:a16="http://schemas.microsoft.com/office/drawing/2014/main" id="{13CE294C-C24F-EF8F-7029-B1CF06280BA7}"/>
              </a:ext>
            </a:extLst>
          </p:cNvPr>
          <p:cNvSpPr>
            <a:spLocks noGrp="1"/>
          </p:cNvSpPr>
          <p:nvPr>
            <p:ph type="title"/>
          </p:nvPr>
        </p:nvSpPr>
        <p:spPr>
          <a:xfrm>
            <a:off x="2950598" y="5831285"/>
            <a:ext cx="3028504" cy="824578"/>
          </a:xfrm>
          <a:noFill/>
          <a:ln>
            <a:noFill/>
          </a:ln>
        </p:spPr>
        <p:txBody>
          <a:bodyPr spcFirstLastPara="1" wrap="square" lIns="91425" tIns="45700" rIns="91425" bIns="45700" anchor="ctr" anchorCtr="0">
            <a:noAutofit/>
          </a:bodyPr>
          <a:lstStyle/>
          <a:p>
            <a:r>
              <a:rPr lang="en-GB" sz="2400" i="1">
                <a:latin typeface="Open Sans"/>
                <a:ea typeface="Open Sans"/>
                <a:cs typeface="Open Sans"/>
              </a:rPr>
              <a:t>SHORT VERSION</a:t>
            </a:r>
            <a:endParaRPr lang="en-US" sz="2400" i="1"/>
          </a:p>
        </p:txBody>
      </p:sp>
      <p:pic>
        <p:nvPicPr>
          <p:cNvPr id="6" name="Picture 5" descr="A close up of a leaf&#10;&#10;Description automatically generated">
            <a:extLst>
              <a:ext uri="{FF2B5EF4-FFF2-40B4-BE49-F238E27FC236}">
                <a16:creationId xmlns:a16="http://schemas.microsoft.com/office/drawing/2014/main" id="{95B3D5ED-0BA1-EAEF-750F-9090A9649390}"/>
              </a:ext>
            </a:extLst>
          </p:cNvPr>
          <p:cNvPicPr>
            <a:picLocks noChangeAspect="1"/>
          </p:cNvPicPr>
          <p:nvPr/>
        </p:nvPicPr>
        <p:blipFill>
          <a:blip r:embed="rId5"/>
          <a:stretch>
            <a:fillRect/>
          </a:stretch>
        </p:blipFill>
        <p:spPr>
          <a:xfrm>
            <a:off x="6454652" y="-381000"/>
            <a:ext cx="5734431" cy="7239000"/>
          </a:xfrm>
          <a:prstGeom prst="rect">
            <a:avLst/>
          </a:prstGeom>
        </p:spPr>
      </p:pic>
      <p:sp>
        <p:nvSpPr>
          <p:cNvPr id="7" name="TextBox 6">
            <a:extLst>
              <a:ext uri="{FF2B5EF4-FFF2-40B4-BE49-F238E27FC236}">
                <a16:creationId xmlns:a16="http://schemas.microsoft.com/office/drawing/2014/main" id="{11081EBA-750D-99C9-452D-A8FCF56C4E78}"/>
              </a:ext>
            </a:extLst>
          </p:cNvPr>
          <p:cNvSpPr txBox="1"/>
          <p:nvPr/>
        </p:nvSpPr>
        <p:spPr>
          <a:xfrm>
            <a:off x="401487" y="3166372"/>
            <a:ext cx="5346169" cy="1815882"/>
          </a:xfrm>
          <a:prstGeom prst="rect">
            <a:avLst/>
          </a:prstGeom>
          <a:noFill/>
        </p:spPr>
        <p:txBody>
          <a:bodyPr wrap="square">
            <a:spAutoFit/>
          </a:bodyPr>
          <a:lstStyle/>
          <a:p>
            <a:r>
              <a:rPr lang="en-US" sz="1400">
                <a:latin typeface="Open Sans" panose="020B0606030504020204" pitchFamily="34" charset="0"/>
                <a:ea typeface="Open Sans" panose="020B0606030504020204" pitchFamily="34" charset="0"/>
                <a:cs typeface="Open Sans" panose="020B0606030504020204" pitchFamily="34" charset="0"/>
              </a:rPr>
              <a:t>This </a:t>
            </a:r>
            <a:r>
              <a:rPr lang="en-US" sz="1400" b="1">
                <a:latin typeface="Open Sans" panose="020B0606030504020204" pitchFamily="34" charset="0"/>
                <a:ea typeface="Open Sans" panose="020B0606030504020204" pitchFamily="34" charset="0"/>
                <a:cs typeface="Open Sans" panose="020B0606030504020204" pitchFamily="34" charset="0"/>
              </a:rPr>
              <a:t>Business Action Narrative </a:t>
            </a:r>
            <a:r>
              <a:rPr lang="en-US" sz="1400">
                <a:latin typeface="Open Sans" panose="020B0606030504020204" pitchFamily="34" charset="0"/>
                <a:ea typeface="Open Sans" panose="020B0606030504020204" pitchFamily="34" charset="0"/>
                <a:cs typeface="Open Sans" panose="020B0606030504020204" pitchFamily="34" charset="0"/>
              </a:rPr>
              <a:t>provides consistent messaging for talking about business action on nature to businesses. </a:t>
            </a:r>
          </a:p>
          <a:p>
            <a:r>
              <a:rPr lang="en-US">
                <a:latin typeface="Open Sans" panose="020B0606030504020204" pitchFamily="34" charset="0"/>
                <a:ea typeface="Open Sans" panose="020B0606030504020204" pitchFamily="34" charset="0"/>
                <a:cs typeface="Open Sans" panose="020B0606030504020204" pitchFamily="34" charset="0"/>
              </a:rPr>
              <a:t>This deck and its content have been produced by Business for Nature in collaboration with many partners.</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Whenever using this deck or part of it, </a:t>
            </a:r>
            <a:r>
              <a:rPr lang="en-US" b="1">
                <a:latin typeface="Open Sans" panose="020B0606030504020204" pitchFamily="34" charset="0"/>
                <a:ea typeface="Open Sans" panose="020B0606030504020204" pitchFamily="34" charset="0"/>
                <a:cs typeface="Open Sans" panose="020B0606030504020204" pitchFamily="34" charset="0"/>
              </a:rPr>
              <a:t>please acknowledge </a:t>
            </a:r>
            <a:r>
              <a:rPr lang="en-US">
                <a:latin typeface="Open Sans" panose="020B0606030504020204" pitchFamily="34" charset="0"/>
                <a:ea typeface="Open Sans" panose="020B0606030504020204" pitchFamily="34" charset="0"/>
                <a:cs typeface="Open Sans" panose="020B0606030504020204" pitchFamily="34" charset="0"/>
              </a:rPr>
              <a:t>that the slides have been "adapted from Business for Nature“.</a:t>
            </a:r>
            <a:endParaRPr lang="en-US"/>
          </a:p>
        </p:txBody>
      </p:sp>
    </p:spTree>
    <p:extLst>
      <p:ext uri="{BB962C8B-B14F-4D97-AF65-F5344CB8AC3E}">
        <p14:creationId xmlns:p14="http://schemas.microsoft.com/office/powerpoint/2010/main" val="416274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1" name="TextBox 30">
            <a:extLst>
              <a:ext uri="{FF2B5EF4-FFF2-40B4-BE49-F238E27FC236}">
                <a16:creationId xmlns:a16="http://schemas.microsoft.com/office/drawing/2014/main" id="{7CBD502B-5D1D-1598-4EF9-510319528166}"/>
              </a:ext>
            </a:extLst>
          </p:cNvPr>
          <p:cNvSpPr txBox="1"/>
          <p:nvPr/>
        </p:nvSpPr>
        <p:spPr>
          <a:xfrm>
            <a:off x="464573" y="1066133"/>
            <a:ext cx="113675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nSpc>
                <a:spcPct val="100000"/>
              </a:lnSpc>
              <a:spcBef>
                <a:spcPts val="0"/>
              </a:spcBef>
              <a:spcAft>
                <a:spcPts val="2400"/>
              </a:spcAft>
              <a:tabLst>
                <a:tab pos="0" algn="l"/>
              </a:tabLst>
            </a:pPr>
            <a:r>
              <a:rPr lang="en-GB" sz="1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 the </a:t>
            </a:r>
            <a:r>
              <a:rPr lang="en-GB" sz="1800" b="1">
                <a:solidFill>
                  <a:schemeClr val="tx1"/>
                </a:solidFill>
                <a:latin typeface="Open Sans" panose="020B0606030504020204" pitchFamily="34" charset="0"/>
                <a:ea typeface="Open Sans" panose="020B0606030504020204" pitchFamily="34" charset="0"/>
                <a:cs typeface="Open Sans" panose="020B0606030504020204" pitchFamily="34" charset="0"/>
              </a:rPr>
              <a:t>sector actions towards a nature-positive future </a:t>
            </a:r>
            <a:r>
              <a:rPr lang="en-GB" sz="1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 build an understanding of how businesses across 12 different sectors of the economy interact with nature and can take action.</a:t>
            </a:r>
            <a:endPar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04BCCA01-650E-FCA5-F38B-C6E59965C713}"/>
              </a:ext>
            </a:extLst>
          </p:cNvPr>
          <p:cNvSpPr txBox="1"/>
          <p:nvPr/>
        </p:nvSpPr>
        <p:spPr>
          <a:xfrm>
            <a:off x="6229542" y="2293199"/>
            <a:ext cx="5602597" cy="283923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defRPr/>
            </a:pPr>
            <a:r>
              <a:rPr kumimoji="0" lang="en-GB" sz="1800" b="1" i="0" u="none" strike="noStrike" kern="0" cap="none" spc="0" normalizeH="0" baseline="0" noProof="0">
                <a:ln>
                  <a:noFill/>
                </a:ln>
                <a:solidFill>
                  <a:srgbClr val="000000"/>
                </a:solidFill>
                <a:effectLst/>
                <a:uLnTx/>
                <a:uFillTx/>
                <a:latin typeface="Open Sans"/>
                <a:ea typeface="Open Sans"/>
                <a:cs typeface="Open Sans"/>
                <a:sym typeface="Arial"/>
              </a:rPr>
              <a:t>The </a:t>
            </a:r>
            <a:r>
              <a:rPr lang="en-GB" sz="1800" b="1">
                <a:latin typeface="Open Sans"/>
                <a:ea typeface="Open Sans"/>
                <a:cs typeface="Open Sans"/>
              </a:rPr>
              <a:t>12 sector specific</a:t>
            </a:r>
            <a:r>
              <a:rPr kumimoji="0" lang="en-GB" sz="1800" b="1" i="0" u="none" strike="noStrike" kern="0" cap="none" spc="0" normalizeH="0" baseline="0" noProof="0">
                <a:ln>
                  <a:noFill/>
                </a:ln>
                <a:solidFill>
                  <a:srgbClr val="000000"/>
                </a:solidFill>
                <a:effectLst/>
                <a:uLnTx/>
                <a:uFillTx/>
                <a:latin typeface="Open Sans"/>
                <a:ea typeface="Open Sans"/>
                <a:cs typeface="Open Sans"/>
                <a:sym typeface="Arial"/>
              </a:rPr>
              <a:t> overviews include:</a:t>
            </a:r>
            <a:endParaRPr kumimoji="0" lang="en-GB" sz="1800" b="0" i="0" u="none" strike="noStrike" kern="0" cap="none" spc="0" normalizeH="0" baseline="0" noProof="0">
              <a:ln>
                <a:noFill/>
              </a:ln>
              <a:solidFill>
                <a:srgbClr val="000000"/>
              </a:solidFill>
              <a:effectLst/>
              <a:uLnTx/>
              <a:uFillTx/>
              <a:latin typeface="Open Sans"/>
              <a:ea typeface="Open Sans"/>
              <a:cs typeface="Open Sans"/>
              <a:sym typeface="Arial"/>
            </a:endParaRPr>
          </a:p>
          <a:p>
            <a:pPr marL="342900" marR="0" lvl="0" indent="-342900" algn="l" defTabSz="914400" rtl="0" eaLnBrk="1" fontAlgn="auto" latinLnBrk="0" hangingPunct="1">
              <a:lnSpc>
                <a:spcPct val="100000"/>
              </a:lnSpc>
              <a:spcBef>
                <a:spcPts val="0"/>
              </a:spcBef>
              <a:spcAft>
                <a:spcPts val="1200"/>
              </a:spcAft>
              <a:buClr>
                <a:srgbClr val="000000"/>
              </a:buClr>
              <a:buSzTx/>
              <a:buFont typeface="Arial"/>
              <a:buAutoNum type="arabicPeriod"/>
              <a:tabLst/>
              <a:defRPr/>
            </a:pPr>
            <a:r>
              <a:rPr kumimoji="0" lang="en-GB" sz="1800" b="0" i="0" u="none" strike="noStrike" kern="0" cap="none" spc="0" normalizeH="0" baseline="0" noProof="0">
                <a:ln>
                  <a:noFill/>
                </a:ln>
                <a:solidFill>
                  <a:srgbClr val="000000"/>
                </a:solidFill>
                <a:effectLst/>
                <a:uLnTx/>
                <a:uFillTx/>
                <a:latin typeface="Open Sans Light"/>
                <a:ea typeface="Open Sans Light"/>
                <a:cs typeface="Open Sans Light"/>
                <a:sym typeface="Arial"/>
              </a:rPr>
              <a:t>The main </a:t>
            </a:r>
            <a:r>
              <a:rPr kumimoji="0" lang="en-GB" sz="1800" b="1" i="0" u="none" strike="noStrike" kern="0" cap="none" spc="0" normalizeH="0" baseline="0" noProof="0">
                <a:ln>
                  <a:noFill/>
                </a:ln>
                <a:solidFill>
                  <a:srgbClr val="000000"/>
                </a:solidFill>
                <a:effectLst/>
                <a:uLnTx/>
                <a:uFillTx/>
                <a:latin typeface="Open Sans"/>
                <a:ea typeface="Open Sans"/>
                <a:cs typeface="Open Sans"/>
                <a:sym typeface="Arial"/>
              </a:rPr>
              <a:t>impacts</a:t>
            </a:r>
            <a:r>
              <a:rPr kumimoji="0" lang="en-GB" sz="1800" b="1" i="0" u="none" strike="noStrike" kern="0" cap="none" spc="0" normalizeH="0" baseline="0" noProof="0">
                <a:ln>
                  <a:noFill/>
                </a:ln>
                <a:solidFill>
                  <a:srgbClr val="000000"/>
                </a:solidFill>
                <a:effectLst/>
                <a:uLnTx/>
                <a:uFillTx/>
                <a:latin typeface="Open Sans Light"/>
                <a:ea typeface="Open Sans Light"/>
                <a:cs typeface="Open Sans Light"/>
                <a:sym typeface="Arial"/>
              </a:rPr>
              <a:t> </a:t>
            </a:r>
            <a:r>
              <a:rPr kumimoji="0" lang="en-GB" sz="1800" b="0" i="0" u="none" strike="noStrike" kern="0" cap="none" spc="0" normalizeH="0" baseline="0" noProof="0">
                <a:ln>
                  <a:noFill/>
                </a:ln>
                <a:solidFill>
                  <a:srgbClr val="000000"/>
                </a:solidFill>
                <a:effectLst/>
                <a:uLnTx/>
                <a:uFillTx/>
                <a:latin typeface="Open Sans Light"/>
                <a:ea typeface="Open Sans Light"/>
                <a:cs typeface="Open Sans Light"/>
                <a:sym typeface="Arial"/>
              </a:rPr>
              <a:t>of the sector on nature</a:t>
            </a:r>
            <a:endParaRPr lang="en-GB" sz="1800" b="0" i="0" u="none" strike="noStrike" kern="0" cap="none" spc="0" normalizeH="0" baseline="0" noProof="0">
              <a:ln>
                <a:noFill/>
              </a:ln>
              <a:solidFill>
                <a:srgbClr val="000000"/>
              </a:solidFill>
              <a:effectLst/>
              <a:uLnTx/>
              <a:uFillTx/>
              <a:latin typeface="Open Sans Light"/>
              <a:ea typeface="Open Sans Light"/>
              <a:cs typeface="Open Sans Light"/>
            </a:endParaRPr>
          </a:p>
          <a:p>
            <a:pPr marL="342900" marR="0" lvl="0" indent="-342900" algn="l" defTabSz="914400" rtl="0" eaLnBrk="1" fontAlgn="auto" latinLnBrk="0" hangingPunct="1">
              <a:lnSpc>
                <a:spcPct val="100000"/>
              </a:lnSpc>
              <a:spcBef>
                <a:spcPts val="0"/>
              </a:spcBef>
              <a:spcAft>
                <a:spcPts val="1200"/>
              </a:spcAft>
              <a:buClr>
                <a:srgbClr val="000000"/>
              </a:buClr>
              <a:buSzTx/>
              <a:buFont typeface="Arial"/>
              <a:buAutoNum type="arabicPeriod"/>
              <a:tabLst/>
              <a:defRPr/>
            </a:pPr>
            <a:r>
              <a:rPr kumimoji="0" lang="en-GB" sz="1800" b="0" i="0" u="none" strike="noStrike" kern="0" cap="none" spc="0" normalizeH="0" baseline="0" noProof="0">
                <a:ln>
                  <a:noFill/>
                </a:ln>
                <a:solidFill>
                  <a:srgbClr val="000000"/>
                </a:solidFill>
                <a:effectLst/>
                <a:uLnTx/>
                <a:uFillTx/>
                <a:latin typeface="Open Sans Light"/>
                <a:ea typeface="Open Sans Light"/>
                <a:cs typeface="Open Sans Light"/>
                <a:sym typeface="Arial"/>
              </a:rPr>
              <a:t>The main </a:t>
            </a:r>
            <a:r>
              <a:rPr kumimoji="0" lang="en-GB" sz="1800" b="1" i="0" u="none" strike="noStrike" kern="0" cap="none" spc="0" normalizeH="0" baseline="0" noProof="0">
                <a:ln>
                  <a:noFill/>
                </a:ln>
                <a:solidFill>
                  <a:srgbClr val="000000"/>
                </a:solidFill>
                <a:effectLst/>
                <a:uLnTx/>
                <a:uFillTx/>
                <a:latin typeface="Open Sans"/>
                <a:ea typeface="Open Sans"/>
                <a:cs typeface="Open Sans"/>
                <a:sym typeface="Arial"/>
              </a:rPr>
              <a:t>dependencies</a:t>
            </a:r>
            <a:r>
              <a:rPr kumimoji="0" lang="en-GB" sz="1800" b="0" i="0" u="none" strike="noStrike" kern="0" cap="none" spc="0" normalizeH="0" baseline="0" noProof="0">
                <a:ln>
                  <a:noFill/>
                </a:ln>
                <a:solidFill>
                  <a:srgbClr val="000000"/>
                </a:solidFill>
                <a:effectLst/>
                <a:uLnTx/>
                <a:uFillTx/>
                <a:latin typeface="Open Sans Light"/>
                <a:ea typeface="Open Sans Light"/>
                <a:cs typeface="Open Sans Light"/>
                <a:sym typeface="Arial"/>
              </a:rPr>
              <a:t> of the sector on nature</a:t>
            </a:r>
            <a:endParaRPr lang="en-GB" sz="1800" b="0" i="0" u="none" strike="noStrike" kern="0" cap="none" spc="0" normalizeH="0" baseline="0" noProof="0">
              <a:ln>
                <a:noFill/>
              </a:ln>
              <a:solidFill>
                <a:srgbClr val="000000"/>
              </a:solidFill>
              <a:effectLst/>
              <a:uLnTx/>
              <a:uFillTx/>
              <a:latin typeface="Open Sans Light"/>
              <a:ea typeface="Open Sans Light"/>
              <a:cs typeface="Open Sans Light"/>
            </a:endParaRPr>
          </a:p>
          <a:p>
            <a:pPr marL="342900" indent="-342900">
              <a:spcAft>
                <a:spcPts val="1200"/>
              </a:spcAft>
              <a:buAutoNum type="arabicPeriod"/>
              <a:defRPr/>
            </a:pPr>
            <a:r>
              <a:rPr kumimoji="0" lang="en-GB" sz="1800" b="0" i="0" u="none" strike="noStrike" kern="0" cap="none" spc="0" normalizeH="0" baseline="0" noProof="0">
                <a:ln>
                  <a:noFill/>
                </a:ln>
                <a:solidFill>
                  <a:srgbClr val="000000"/>
                </a:solidFill>
                <a:effectLst/>
                <a:uLnTx/>
                <a:uFillTx/>
                <a:latin typeface="Open Sans Light"/>
                <a:ea typeface="Open Sans Light"/>
                <a:cs typeface="Open Sans Light"/>
                <a:sym typeface="Arial"/>
              </a:rPr>
              <a:t>The priority </a:t>
            </a:r>
            <a:r>
              <a:rPr kumimoji="0" lang="en-GB" sz="1800" b="1" i="0" u="none" strike="noStrike" kern="0" cap="none" spc="0" normalizeH="0" baseline="0" noProof="0">
                <a:ln>
                  <a:noFill/>
                </a:ln>
                <a:solidFill>
                  <a:srgbClr val="000000"/>
                </a:solidFill>
                <a:effectLst/>
                <a:uLnTx/>
                <a:uFillTx/>
                <a:latin typeface="Open Sans"/>
                <a:ea typeface="Open Sans"/>
                <a:cs typeface="Open Sans"/>
                <a:sym typeface="Arial"/>
              </a:rPr>
              <a:t>actions</a:t>
            </a:r>
            <a:r>
              <a:rPr kumimoji="0" lang="en-GB" sz="1800" b="0" i="0" u="none" strike="noStrike" kern="0" cap="none" spc="0" normalizeH="0" baseline="0" noProof="0">
                <a:ln>
                  <a:noFill/>
                </a:ln>
                <a:solidFill>
                  <a:srgbClr val="000000"/>
                </a:solidFill>
                <a:effectLst/>
                <a:uLnTx/>
                <a:uFillTx/>
                <a:latin typeface="Open Sans Light"/>
                <a:ea typeface="Open Sans Light"/>
                <a:cs typeface="Open Sans Light"/>
                <a:sym typeface="Arial"/>
              </a:rPr>
              <a:t> businesses can take</a:t>
            </a:r>
            <a:endParaRPr lang="en-GB" sz="1800" b="0" i="0" u="none" strike="noStrike" kern="0" cap="none" spc="0" normalizeH="0" baseline="0" noProof="0">
              <a:ln>
                <a:noFill/>
              </a:ln>
              <a:solidFill>
                <a:srgbClr val="000000"/>
              </a:solidFill>
              <a:effectLst/>
              <a:uLnTx/>
              <a:uFillTx/>
              <a:latin typeface="Open Sans Light"/>
              <a:ea typeface="Open Sans Light"/>
              <a:cs typeface="Open Sans Light"/>
            </a:endParaRPr>
          </a:p>
          <a:p>
            <a:pPr algn="ctr">
              <a:spcAft>
                <a:spcPts val="1200"/>
              </a:spcAft>
              <a:defRPr/>
            </a:pPr>
            <a:endParaRPr lang="en-GB" sz="1800" i="1">
              <a:latin typeface="Open Sans Light" panose="020B0306030504020204" pitchFamily="34" charset="0"/>
              <a:ea typeface="Open Sans Light" panose="020B0306030504020204" pitchFamily="34" charset="0"/>
              <a:cs typeface="Open Sans Light" panose="020B0306030504020204" pitchFamily="34" charset="0"/>
            </a:endParaRPr>
          </a:p>
          <a:p>
            <a:pPr algn="ctr">
              <a:spcAft>
                <a:spcPts val="1200"/>
              </a:spcAft>
              <a:defRPr/>
            </a:pPr>
            <a:r>
              <a:rPr lang="en-GB" sz="1800" i="1">
                <a:latin typeface="Open Sans Light" panose="020B0306030504020204" pitchFamily="34" charset="0"/>
                <a:ea typeface="Open Sans Light" panose="020B0306030504020204" pitchFamily="34" charset="0"/>
                <a:cs typeface="Open Sans Light" panose="020B0306030504020204" pitchFamily="34" charset="0"/>
              </a:rPr>
              <a:t>A collaboration between:</a:t>
            </a:r>
            <a:endParaRPr lang="en-GB">
              <a:latin typeface="Open Sans Light" panose="020B0306030504020204" pitchFamily="34" charset="0"/>
              <a:ea typeface="Open Sans Light" panose="020B0306030504020204" pitchFamily="34" charset="0"/>
              <a:cs typeface="Open Sans Light" panose="020B0306030504020204" pitchFamily="34" charset="0"/>
            </a:endParaRPr>
          </a:p>
          <a:p>
            <a:pPr algn="just">
              <a:spcAft>
                <a:spcPts val="1200"/>
              </a:spcAft>
              <a:defRPr/>
            </a:pPr>
            <a:endParaRPr lang="en-GB" sz="105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2" name="Picture 21" descr="A picture containing graphical user interface&#10;&#10;Description automatically generated">
            <a:extLst>
              <a:ext uri="{FF2B5EF4-FFF2-40B4-BE49-F238E27FC236}">
                <a16:creationId xmlns:a16="http://schemas.microsoft.com/office/drawing/2014/main" id="{9CC445BA-D6E4-3852-4C85-C9A2C8617B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6623" y="4935350"/>
            <a:ext cx="1530891" cy="561506"/>
          </a:xfrm>
          <a:prstGeom prst="rect">
            <a:avLst/>
          </a:prstGeom>
        </p:spPr>
      </p:pic>
      <p:sp>
        <p:nvSpPr>
          <p:cNvPr id="23" name="TextBox 22">
            <a:extLst>
              <a:ext uri="{FF2B5EF4-FFF2-40B4-BE49-F238E27FC236}">
                <a16:creationId xmlns:a16="http://schemas.microsoft.com/office/drawing/2014/main" id="{66372C1A-02AA-7C11-0F42-CCE07DB15C9C}"/>
              </a:ext>
            </a:extLst>
          </p:cNvPr>
          <p:cNvSpPr txBox="1"/>
          <p:nvPr/>
        </p:nvSpPr>
        <p:spPr>
          <a:xfrm>
            <a:off x="0" y="6029561"/>
            <a:ext cx="12192000" cy="830997"/>
          </a:xfrm>
          <a:prstGeom prst="rect">
            <a:avLst/>
          </a:prstGeom>
          <a:solidFill>
            <a:schemeClr val="bg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Sectors included in September ‘23 launch</a:t>
            </a:r>
            <a:r>
              <a:rPr kumimoji="0" lang="en-GB" sz="1600" b="0" i="0" u="none" strike="noStrike" kern="0" cap="none" spc="0" normalizeH="0" baseline="0" noProof="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Buildings and infrastructure; chemicals; construction materials; energy systems; fashion and apparel; finance; food and agriculture; forest products; household and personal products; tourism; waste management; water utilities and services.</a:t>
            </a:r>
          </a:p>
        </p:txBody>
      </p:sp>
      <p:pic>
        <p:nvPicPr>
          <p:cNvPr id="24" name="Picture 23" descr="A logo on a black background&#10;&#10;Description automatically generated">
            <a:extLst>
              <a:ext uri="{FF2B5EF4-FFF2-40B4-BE49-F238E27FC236}">
                <a16:creationId xmlns:a16="http://schemas.microsoft.com/office/drawing/2014/main" id="{C7FB93E4-EBE6-8944-0934-3F2D4E56A2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70149" y="4856113"/>
            <a:ext cx="1360897" cy="809030"/>
          </a:xfrm>
          <a:prstGeom prst="rect">
            <a:avLst/>
          </a:prstGeom>
        </p:spPr>
      </p:pic>
      <p:pic>
        <p:nvPicPr>
          <p:cNvPr id="25" name="Picture 2" descr="Guidance for on sector-specific actions companies can take for 12 global sectors. ">
            <a:extLst>
              <a:ext uri="{FF2B5EF4-FFF2-40B4-BE49-F238E27FC236}">
                <a16:creationId xmlns:a16="http://schemas.microsoft.com/office/drawing/2014/main" id="{3D840A61-3F90-8AF1-1143-12E33CCB02F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45957" y="1992529"/>
            <a:ext cx="5516502" cy="367261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14;p5">
            <a:extLst>
              <a:ext uri="{FF2B5EF4-FFF2-40B4-BE49-F238E27FC236}">
                <a16:creationId xmlns:a16="http://schemas.microsoft.com/office/drawing/2014/main" id="{BFDB27DC-4EF8-434A-E36B-159CFC6EB82D}"/>
              </a:ext>
            </a:extLst>
          </p:cNvPr>
          <p:cNvSpPr txBox="1">
            <a:spLocks noGrp="1"/>
          </p:cNvSpPr>
          <p:nvPr>
            <p:ph type="title"/>
          </p:nvPr>
        </p:nvSpPr>
        <p:spPr>
          <a:xfrm>
            <a:off x="464573" y="241555"/>
            <a:ext cx="11503093" cy="824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64749"/>
              </a:buClr>
              <a:buSzPts val="2800"/>
              <a:buFont typeface="Open Sans Light"/>
              <a:buNone/>
            </a:pPr>
            <a:r>
              <a:rPr lang="en-US" b="1">
                <a:solidFill>
                  <a:schemeClr val="accent1"/>
                </a:solidFill>
                <a:latin typeface="Open Sans" panose="020B0606030504020204" pitchFamily="34" charset="0"/>
                <a:ea typeface="Open Sans" panose="020B0606030504020204" pitchFamily="34" charset="0"/>
                <a:cs typeface="Open Sans" panose="020B0606030504020204" pitchFamily="34" charset="0"/>
              </a:rPr>
              <a:t>START BY UNDERSTANDING YOUR </a:t>
            </a:r>
            <a:r>
              <a:rPr lang="en-US" b="1">
                <a:solidFill>
                  <a:srgbClr val="3CAB85"/>
                </a:solidFill>
                <a:latin typeface="Open Sans" panose="020B0606030504020204" pitchFamily="34" charset="0"/>
                <a:ea typeface="Open Sans" panose="020B0606030504020204" pitchFamily="34" charset="0"/>
                <a:cs typeface="Open Sans" panose="020B0606030504020204" pitchFamily="34" charset="0"/>
              </a:rPr>
              <a:t>RELATIONSHIP WITH NATURE</a:t>
            </a:r>
          </a:p>
        </p:txBody>
      </p:sp>
      <p:sp>
        <p:nvSpPr>
          <p:cNvPr id="3" name="Rectangle 2">
            <a:extLst>
              <a:ext uri="{FF2B5EF4-FFF2-40B4-BE49-F238E27FC236}">
                <a16:creationId xmlns:a16="http://schemas.microsoft.com/office/drawing/2014/main" id="{91C30928-2E31-1A24-9C04-81F895E27367}"/>
              </a:ext>
            </a:extLst>
          </p:cNvPr>
          <p:cNvSpPr/>
          <p:nvPr/>
        </p:nvSpPr>
        <p:spPr>
          <a:xfrm>
            <a:off x="393087" y="5444288"/>
            <a:ext cx="5330218" cy="500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Available at: www.businessfornature.org/sector-actions</a:t>
            </a:r>
          </a:p>
        </p:txBody>
      </p:sp>
      <p:sp>
        <p:nvSpPr>
          <p:cNvPr id="4" name="TextBox 3">
            <a:extLst>
              <a:ext uri="{FF2B5EF4-FFF2-40B4-BE49-F238E27FC236}">
                <a16:creationId xmlns:a16="http://schemas.microsoft.com/office/drawing/2014/main" id="{B18F4A47-CC10-4CC7-3163-E6B9CC0AFC02}"/>
              </a:ext>
            </a:extLst>
          </p:cNvPr>
          <p:cNvSpPr txBox="1"/>
          <p:nvPr/>
        </p:nvSpPr>
        <p:spPr>
          <a:xfrm>
            <a:off x="8635156" y="4945315"/>
            <a:ext cx="994183" cy="738664"/>
          </a:xfrm>
          <a:prstGeom prst="rect">
            <a:avLst/>
          </a:prstGeom>
          <a:noFill/>
        </p:spPr>
        <p:txBody>
          <a:bodyPr wrap="none" rtlCol="0">
            <a:spAutoFit/>
          </a:bodyPr>
          <a:lstStyle/>
          <a:p>
            <a:r>
              <a:rPr lang="en-US" b="1">
                <a:latin typeface="Open Sans Light" panose="020B0306030504020204" pitchFamily="34" charset="0"/>
                <a:ea typeface="Open Sans Light" panose="020B0306030504020204" pitchFamily="34" charset="0"/>
                <a:cs typeface="Open Sans Light" panose="020B0306030504020204" pitchFamily="34" charset="0"/>
              </a:rPr>
              <a:t>World</a:t>
            </a:r>
          </a:p>
          <a:p>
            <a:r>
              <a:rPr lang="en-US" b="1">
                <a:latin typeface="Open Sans Light" panose="020B0306030504020204" pitchFamily="34" charset="0"/>
                <a:ea typeface="Open Sans Light" panose="020B0306030504020204" pitchFamily="34" charset="0"/>
                <a:cs typeface="Open Sans Light" panose="020B0306030504020204" pitchFamily="34" charset="0"/>
              </a:rPr>
              <a:t>Economic</a:t>
            </a:r>
          </a:p>
          <a:p>
            <a:r>
              <a:rPr lang="en-US" b="1">
                <a:latin typeface="Open Sans Light" panose="020B0306030504020204" pitchFamily="34" charset="0"/>
                <a:ea typeface="Open Sans Light" panose="020B0306030504020204" pitchFamily="34" charset="0"/>
                <a:cs typeface="Open Sans Light" panose="020B0306030504020204" pitchFamily="34" charset="0"/>
              </a:rPr>
              <a:t>Forum</a:t>
            </a:r>
          </a:p>
        </p:txBody>
      </p:sp>
    </p:spTree>
    <p:extLst>
      <p:ext uri="{BB962C8B-B14F-4D97-AF65-F5344CB8AC3E}">
        <p14:creationId xmlns:p14="http://schemas.microsoft.com/office/powerpoint/2010/main" val="22750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9" name="Rectangle 18">
            <a:extLst>
              <a:ext uri="{FF2B5EF4-FFF2-40B4-BE49-F238E27FC236}">
                <a16:creationId xmlns:a16="http://schemas.microsoft.com/office/drawing/2014/main" id="{76432A70-9FFF-7843-91C3-B35C15BF1C8B}"/>
              </a:ext>
            </a:extLst>
          </p:cNvPr>
          <p:cNvSpPr/>
          <p:nvPr/>
        </p:nvSpPr>
        <p:spPr>
          <a:xfrm>
            <a:off x="0" y="6026400"/>
            <a:ext cx="12191999" cy="831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lang="en-GB"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Benefits</a:t>
            </a:r>
          </a:p>
          <a:p>
            <a:pPr marL="90488"/>
            <a:r>
              <a:rPr lang="en-GB"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for businesses</a:t>
            </a:r>
          </a:p>
        </p:txBody>
      </p:sp>
      <p:sp>
        <p:nvSpPr>
          <p:cNvPr id="214" name="Google Shape;214;p5"/>
          <p:cNvSpPr txBox="1">
            <a:spLocks noGrp="1"/>
          </p:cNvSpPr>
          <p:nvPr>
            <p:ph type="title"/>
          </p:nvPr>
        </p:nvSpPr>
        <p:spPr>
          <a:xfrm>
            <a:off x="464573" y="241555"/>
            <a:ext cx="11503093" cy="824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64749"/>
              </a:buClr>
              <a:buSzPts val="2800"/>
              <a:buFont typeface="Open Sans Light"/>
              <a:buNone/>
            </a:pPr>
            <a:r>
              <a:rPr lang="en-US" b="1">
                <a:solidFill>
                  <a:schemeClr val="accent1"/>
                </a:solidFill>
                <a:latin typeface="Open Sans" panose="020B0606030504020204" pitchFamily="34" charset="0"/>
                <a:ea typeface="Open Sans" panose="020B0606030504020204" pitchFamily="34" charset="0"/>
                <a:cs typeface="Open Sans" panose="020B0606030504020204" pitchFamily="34" charset="0"/>
              </a:rPr>
              <a:t>WHERE IS </a:t>
            </a: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NATURE </a:t>
            </a:r>
            <a:r>
              <a:rPr lang="en-US">
                <a:solidFill>
                  <a:schemeClr val="accent1"/>
                </a:solidFill>
                <a:cs typeface="Open Sans" panose="020B0606030504020204" pitchFamily="34" charset="0"/>
              </a:rPr>
              <a:t>IN YOUR </a:t>
            </a: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BUSINESS STRATEGY</a:t>
            </a:r>
            <a:r>
              <a:rPr lang="en-US">
                <a:solidFill>
                  <a:schemeClr val="accent4"/>
                </a:solidFill>
                <a:cs typeface="Open Sans" panose="020B0606030504020204" pitchFamily="34" charset="0"/>
              </a:rPr>
              <a:t>?</a:t>
            </a:r>
            <a:endPar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sign&#10;&#10;Description automatically generated">
            <a:extLst>
              <a:ext uri="{FF2B5EF4-FFF2-40B4-BE49-F238E27FC236}">
                <a16:creationId xmlns:a16="http://schemas.microsoft.com/office/drawing/2014/main" id="{2A4229EC-4F36-81B1-B4FB-F3FD045FDB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0780" y="4472412"/>
            <a:ext cx="2361600" cy="118079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4F267668-EC7A-C2A7-2E59-0FE85ABE41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99818" y="3742280"/>
            <a:ext cx="2361202" cy="1654080"/>
          </a:xfrm>
          <a:prstGeom prst="rect">
            <a:avLst/>
          </a:prstGeom>
          <a:effectLst>
            <a:outerShdw blurRad="50800" dist="38100" dir="2700000" algn="tl" rotWithShape="0">
              <a:prstClr val="black">
                <a:alpha val="40000"/>
              </a:prstClr>
            </a:outerShdw>
          </a:effectLst>
        </p:spPr>
      </p:pic>
      <p:pic>
        <p:nvPicPr>
          <p:cNvPr id="8" name="Graphic 7" descr="Group success with solid fill">
            <a:extLst>
              <a:ext uri="{FF2B5EF4-FFF2-40B4-BE49-F238E27FC236}">
                <a16:creationId xmlns:a16="http://schemas.microsoft.com/office/drawing/2014/main" id="{21FCAF74-1A0E-84E9-FDE0-35AF1A660B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811380" y="6191721"/>
            <a:ext cx="489210" cy="489210"/>
          </a:xfrm>
          <a:prstGeom prst="rect">
            <a:avLst/>
          </a:prstGeom>
        </p:spPr>
      </p:pic>
      <p:sp>
        <p:nvSpPr>
          <p:cNvPr id="16" name="TextBox 15">
            <a:extLst>
              <a:ext uri="{FF2B5EF4-FFF2-40B4-BE49-F238E27FC236}">
                <a16:creationId xmlns:a16="http://schemas.microsoft.com/office/drawing/2014/main" id="{B9898167-60BA-64D5-2D31-0B133926A567}"/>
              </a:ext>
            </a:extLst>
          </p:cNvPr>
          <p:cNvSpPr txBox="1"/>
          <p:nvPr/>
        </p:nvSpPr>
        <p:spPr>
          <a:xfrm>
            <a:off x="2300590" y="6113160"/>
            <a:ext cx="2811056" cy="646331"/>
          </a:xfrm>
          <a:prstGeom prst="rect">
            <a:avLst/>
          </a:prstGeom>
          <a:noFill/>
        </p:spPr>
        <p:txBody>
          <a:bodyPr wrap="square" rtlCol="0">
            <a:spAutoFit/>
          </a:bodyPr>
          <a:lstStyle/>
          <a:p>
            <a:r>
              <a:rPr lang="en-GB" sz="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Join a growing community of businesses committed to scaling and speeding business action on nature</a:t>
            </a:r>
          </a:p>
        </p:txBody>
      </p:sp>
      <p:pic>
        <p:nvPicPr>
          <p:cNvPr id="17" name="Graphic 16" descr="Bullseye with solid fill">
            <a:extLst>
              <a:ext uri="{FF2B5EF4-FFF2-40B4-BE49-F238E27FC236}">
                <a16:creationId xmlns:a16="http://schemas.microsoft.com/office/drawing/2014/main" id="{4152B14F-65EB-ED6B-66AC-6036A079E0A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70360" y="6191721"/>
            <a:ext cx="489210" cy="489210"/>
          </a:xfrm>
          <a:prstGeom prst="rect">
            <a:avLst/>
          </a:prstGeom>
        </p:spPr>
      </p:pic>
      <p:sp>
        <p:nvSpPr>
          <p:cNvPr id="18" name="TextBox 17">
            <a:extLst>
              <a:ext uri="{FF2B5EF4-FFF2-40B4-BE49-F238E27FC236}">
                <a16:creationId xmlns:a16="http://schemas.microsoft.com/office/drawing/2014/main" id="{7C7B10B0-73C3-E63C-EDA1-28C0AEA0D725}"/>
              </a:ext>
            </a:extLst>
          </p:cNvPr>
          <p:cNvSpPr txBox="1"/>
          <p:nvPr/>
        </p:nvSpPr>
        <p:spPr>
          <a:xfrm>
            <a:off x="5759570" y="6113160"/>
            <a:ext cx="2811056" cy="646331"/>
          </a:xfrm>
          <a:prstGeom prst="rect">
            <a:avLst/>
          </a:prstGeom>
          <a:noFill/>
        </p:spPr>
        <p:txBody>
          <a:bodyPr wrap="square" rtlCol="0">
            <a:spAutoFit/>
          </a:bodyPr>
          <a:lstStyle/>
          <a:p>
            <a:r>
              <a:rPr lang="en-GB" sz="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Ensure your strategy is on the right track to contribute to halting and reversing nature loss by 2030</a:t>
            </a:r>
          </a:p>
        </p:txBody>
      </p:sp>
      <p:pic>
        <p:nvPicPr>
          <p:cNvPr id="20" name="Graphic 19" descr="Megaphone with solid fill">
            <a:extLst>
              <a:ext uri="{FF2B5EF4-FFF2-40B4-BE49-F238E27FC236}">
                <a16:creationId xmlns:a16="http://schemas.microsoft.com/office/drawing/2014/main" id="{9453B299-F77C-B4AA-3EF8-52B7D3449B3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729340" y="6191721"/>
            <a:ext cx="489210" cy="489210"/>
          </a:xfrm>
          <a:prstGeom prst="rect">
            <a:avLst/>
          </a:prstGeom>
        </p:spPr>
      </p:pic>
      <p:sp>
        <p:nvSpPr>
          <p:cNvPr id="21" name="TextBox 20">
            <a:extLst>
              <a:ext uri="{FF2B5EF4-FFF2-40B4-BE49-F238E27FC236}">
                <a16:creationId xmlns:a16="http://schemas.microsoft.com/office/drawing/2014/main" id="{93047BE7-4E1F-D9BA-E976-87BA735A4700}"/>
              </a:ext>
            </a:extLst>
          </p:cNvPr>
          <p:cNvSpPr txBox="1"/>
          <p:nvPr/>
        </p:nvSpPr>
        <p:spPr>
          <a:xfrm>
            <a:off x="9218550" y="6113160"/>
            <a:ext cx="2811056" cy="646331"/>
          </a:xfrm>
          <a:prstGeom prst="rect">
            <a:avLst/>
          </a:prstGeom>
          <a:noFill/>
        </p:spPr>
        <p:txBody>
          <a:bodyPr wrap="square" rtlCol="0">
            <a:spAutoFit/>
          </a:bodyPr>
          <a:lstStyle/>
          <a:p>
            <a:r>
              <a:rPr lang="en-GB" sz="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Strengthen the legitimacy, visibility and accountability of your actions both internally and externally</a:t>
            </a:r>
          </a:p>
        </p:txBody>
      </p:sp>
      <p:sp>
        <p:nvSpPr>
          <p:cNvPr id="26" name="TextBox 25">
            <a:extLst>
              <a:ext uri="{FF2B5EF4-FFF2-40B4-BE49-F238E27FC236}">
                <a16:creationId xmlns:a16="http://schemas.microsoft.com/office/drawing/2014/main" id="{3D0A3085-779A-DAC1-7CF0-0ECA3422A4A9}"/>
              </a:ext>
            </a:extLst>
          </p:cNvPr>
          <p:cNvSpPr txBox="1"/>
          <p:nvPr/>
        </p:nvSpPr>
        <p:spPr>
          <a:xfrm>
            <a:off x="464573" y="1066133"/>
            <a:ext cx="114794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It’s Now for Nature is </a:t>
            </a:r>
            <a:r>
              <a:rPr lang="en-US" sz="1800" ker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 joint global campaign to bring together all businesses to act on nature and contribute towards a nature-positive world by 2030.</a:t>
            </a:r>
          </a:p>
        </p:txBody>
      </p:sp>
      <p:sp>
        <p:nvSpPr>
          <p:cNvPr id="27" name="Rectangle 26">
            <a:extLst>
              <a:ext uri="{FF2B5EF4-FFF2-40B4-BE49-F238E27FC236}">
                <a16:creationId xmlns:a16="http://schemas.microsoft.com/office/drawing/2014/main" id="{E4AD0BA9-C791-689F-95D5-E91A58422CCA}"/>
              </a:ext>
            </a:extLst>
          </p:cNvPr>
          <p:cNvSpPr/>
          <p:nvPr/>
        </p:nvSpPr>
        <p:spPr>
          <a:xfrm>
            <a:off x="464573" y="1937968"/>
            <a:ext cx="5494017" cy="388188"/>
          </a:xfrm>
          <a:prstGeom prst="rect">
            <a:avLst/>
          </a:prstGeom>
          <a:solidFill>
            <a:srgbClr val="73B59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Open Sans" panose="020B0606030504020204" pitchFamily="34" charset="0"/>
                <a:ea typeface="Open Sans" panose="020B0606030504020204" pitchFamily="34" charset="0"/>
                <a:cs typeface="Open Sans" panose="020B0606030504020204" pitchFamily="34" charset="0"/>
              </a:rPr>
              <a:t>Call to action for businesses</a:t>
            </a:r>
          </a:p>
        </p:txBody>
      </p:sp>
      <p:sp>
        <p:nvSpPr>
          <p:cNvPr id="28" name="Rectangle 27">
            <a:extLst>
              <a:ext uri="{FF2B5EF4-FFF2-40B4-BE49-F238E27FC236}">
                <a16:creationId xmlns:a16="http://schemas.microsoft.com/office/drawing/2014/main" id="{95F5B81E-B468-41E8-F337-DE9D47DC26BC}"/>
              </a:ext>
            </a:extLst>
          </p:cNvPr>
          <p:cNvSpPr/>
          <p:nvPr/>
        </p:nvSpPr>
        <p:spPr>
          <a:xfrm>
            <a:off x="6233412" y="1940891"/>
            <a:ext cx="5494017" cy="388188"/>
          </a:xfrm>
          <a:prstGeom prst="rect">
            <a:avLst/>
          </a:prstGeom>
          <a:solidFill>
            <a:srgbClr val="73B59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Open Sans" panose="020B0606030504020204" pitchFamily="34" charset="0"/>
                <a:ea typeface="Open Sans" panose="020B0606030504020204" pitchFamily="34" charset="0"/>
                <a:cs typeface="Open Sans" panose="020B0606030504020204" pitchFamily="34" charset="0"/>
              </a:rPr>
              <a:t>How to get started</a:t>
            </a:r>
          </a:p>
        </p:txBody>
      </p:sp>
      <p:sp>
        <p:nvSpPr>
          <p:cNvPr id="31" name="Rectangle 30">
            <a:extLst>
              <a:ext uri="{FF2B5EF4-FFF2-40B4-BE49-F238E27FC236}">
                <a16:creationId xmlns:a16="http://schemas.microsoft.com/office/drawing/2014/main" id="{A479017E-5F48-8C7E-EAE4-D2ABCE4F6DB6}"/>
              </a:ext>
            </a:extLst>
          </p:cNvPr>
          <p:cNvSpPr/>
          <p:nvPr/>
        </p:nvSpPr>
        <p:spPr>
          <a:xfrm>
            <a:off x="464571" y="2410559"/>
            <a:ext cx="5494018" cy="33436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ct val="100000"/>
              </a:lnSpc>
              <a:spcBef>
                <a:spcPts val="600"/>
              </a:spcBef>
              <a:spcAft>
                <a:spcPts val="600"/>
              </a:spcAft>
              <a:buClr>
                <a:srgbClr val="000000"/>
              </a:buClr>
              <a:buSzTx/>
              <a:buFont typeface="Arial"/>
              <a:buNone/>
              <a:tabLst/>
              <a:defRPr/>
            </a:pPr>
            <a:r>
              <a:rPr lang="en-US" sz="1600" ker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Develop and publish a credible </a:t>
            </a:r>
            <a:r>
              <a:rPr lang="en-US" sz="1600" b="1" kern="0">
                <a:solidFill>
                  <a:schemeClr val="tx1"/>
                </a:solidFill>
                <a:latin typeface="Open Sans" panose="020B0606030504020204" pitchFamily="34" charset="0"/>
                <a:ea typeface="Open Sans" panose="020B0606030504020204" pitchFamily="34" charset="0"/>
                <a:cs typeface="Open Sans" panose="020B0606030504020204" pitchFamily="34" charset="0"/>
              </a:rPr>
              <a:t>nature strategy</a:t>
            </a:r>
            <a:r>
              <a:rPr lang="en-US" sz="1600" ker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building on existing tools and frameworks to scale and speed up action.</a:t>
            </a:r>
          </a:p>
          <a:p>
            <a:pPr marR="0" lvl="0" algn="ctr" defTabSz="914400" rtl="0" eaLnBrk="1" fontAlgn="auto" latinLnBrk="0" hangingPunct="1">
              <a:lnSpc>
                <a:spcPct val="100000"/>
              </a:lnSpc>
              <a:spcBef>
                <a:spcPts val="600"/>
              </a:spcBef>
              <a:spcAft>
                <a:spcPts val="600"/>
              </a:spcAft>
              <a:buClr>
                <a:srgbClr val="000000"/>
              </a:buClr>
              <a:buSzTx/>
              <a:buFont typeface="Arial"/>
              <a:buNone/>
              <a:tabLst/>
              <a:defRPr/>
            </a:pPr>
            <a:br>
              <a:rPr lang="en-US"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 join the campaign and have their nature strategy published on the website, companies can submit their nature strategy on the </a:t>
            </a:r>
            <a:r>
              <a:rPr lang="en-US"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hlinkClick r:id="rId11"/>
              </a:rPr>
              <a:t>Now for Nature website</a:t>
            </a:r>
            <a:endParaRPr lang="en-US" sz="160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Rectangle 31">
            <a:extLst>
              <a:ext uri="{FF2B5EF4-FFF2-40B4-BE49-F238E27FC236}">
                <a16:creationId xmlns:a16="http://schemas.microsoft.com/office/drawing/2014/main" id="{EC623724-3D6F-2070-8974-772069B598EE}"/>
              </a:ext>
            </a:extLst>
          </p:cNvPr>
          <p:cNvSpPr/>
          <p:nvPr/>
        </p:nvSpPr>
        <p:spPr>
          <a:xfrm>
            <a:off x="6233410" y="2410559"/>
            <a:ext cx="5494018" cy="33436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Use the </a:t>
            </a:r>
            <a:r>
              <a:rPr lang="en-GB" sz="1600" b="1">
                <a:solidFill>
                  <a:schemeClr val="accent4"/>
                </a:solidFill>
                <a:latin typeface="Open Sans" panose="020B0606030504020204" pitchFamily="34" charset="0"/>
                <a:ea typeface="Open Sans" panose="020B0606030504020204" pitchFamily="34" charset="0"/>
                <a:cs typeface="Open Sans" panose="020B0606030504020204" pitchFamily="34" charset="0"/>
              </a:rPr>
              <a:t>Nature Strategy Handbook </a:t>
            </a:r>
            <a:r>
              <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which provides an overview of the key components of a credible nature strategy, and signposts to suggested resources and frameworks.</a:t>
            </a:r>
          </a:p>
          <a:p>
            <a:pPr algn="ctr">
              <a:defRPr/>
            </a:pPr>
            <a:r>
              <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Available in multiple languages.</a:t>
            </a:r>
          </a:p>
        </p:txBody>
      </p:sp>
    </p:spTree>
    <p:extLst>
      <p:ext uri="{BB962C8B-B14F-4D97-AF65-F5344CB8AC3E}">
        <p14:creationId xmlns:p14="http://schemas.microsoft.com/office/powerpoint/2010/main" val="384258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3DC3FF-F8B1-F31C-E038-B93D215C6552}"/>
              </a:ext>
            </a:extLst>
          </p:cNvPr>
          <p:cNvSpPr txBox="1">
            <a:spLocks/>
          </p:cNvSpPr>
          <p:nvPr/>
        </p:nvSpPr>
        <p:spPr>
          <a:xfrm>
            <a:off x="465138" y="229998"/>
            <a:ext cx="11235812" cy="82457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rgbClr val="464749"/>
              </a:buClr>
              <a:buSzPts val="1800"/>
              <a:buFont typeface="Open Sans Light"/>
              <a:buNone/>
              <a:defRPr sz="2800" b="1" i="0" u="none" strike="noStrike" cap="none">
                <a:solidFill>
                  <a:srgbClr val="464749"/>
                </a:solidFill>
                <a:latin typeface="Open Sans" panose="020B0606030504020204" pitchFamily="34" charset="0"/>
                <a:ea typeface="Open Sans" panose="020B0606030504020204" pitchFamily="34" charset="0"/>
                <a:cs typeface="Open Sans Light"/>
                <a:sym typeface="Open Sans Light"/>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cap="all">
                <a:solidFill>
                  <a:srgbClr val="4B4C4E"/>
                </a:solidFill>
                <a:cs typeface="Open Sans" panose="020B0606030504020204" pitchFamily="34" charset="0"/>
              </a:rPr>
              <a:t>Assess: </a:t>
            </a:r>
            <a:r>
              <a:rPr lang="en-GB" cap="all">
                <a:solidFill>
                  <a:srgbClr val="657B6E"/>
                </a:solidFill>
                <a:cs typeface="Open Sans" panose="020B0606030504020204" pitchFamily="34" charset="0"/>
              </a:rPr>
              <a:t>In Practice</a:t>
            </a:r>
          </a:p>
        </p:txBody>
      </p:sp>
      <p:pic>
        <p:nvPicPr>
          <p:cNvPr id="6" name="Picture 5" descr="A close up of a sign&#10;&#10;Description automatically generated">
            <a:extLst>
              <a:ext uri="{FF2B5EF4-FFF2-40B4-BE49-F238E27FC236}">
                <a16:creationId xmlns:a16="http://schemas.microsoft.com/office/drawing/2014/main" id="{73E523C7-C2EE-D221-E742-C220DD12D3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72750" y="443711"/>
            <a:ext cx="1035038" cy="517518"/>
          </a:xfrm>
          <a:prstGeom prst="rect">
            <a:avLst/>
          </a:prstGeom>
        </p:spPr>
      </p:pic>
      <p:sp>
        <p:nvSpPr>
          <p:cNvPr id="7" name="Rectangle 6">
            <a:extLst>
              <a:ext uri="{FF2B5EF4-FFF2-40B4-BE49-F238E27FC236}">
                <a16:creationId xmlns:a16="http://schemas.microsoft.com/office/drawing/2014/main" id="{A0AED5E0-3966-F2FB-747A-8FDD9FF6E59E}"/>
              </a:ext>
            </a:extLst>
          </p:cNvPr>
          <p:cNvSpPr/>
          <p:nvPr/>
        </p:nvSpPr>
        <p:spPr>
          <a:xfrm>
            <a:off x="2452128" y="2360956"/>
            <a:ext cx="3310497" cy="3896969"/>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Using this table, Kering clearly show what they've assessed to be their largest environmental impacts.</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lang="en-GB" sz="2000" ker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Tier 4, the raw material production phase, is where their greatest environmental impacts occur.</a:t>
            </a:r>
          </a:p>
        </p:txBody>
      </p:sp>
      <p:sp>
        <p:nvSpPr>
          <p:cNvPr id="8" name="Text Placeholder 2">
            <a:extLst>
              <a:ext uri="{FF2B5EF4-FFF2-40B4-BE49-F238E27FC236}">
                <a16:creationId xmlns:a16="http://schemas.microsoft.com/office/drawing/2014/main" id="{0887C991-9244-AE74-A5D5-60650FC4A3FD}"/>
              </a:ext>
            </a:extLst>
          </p:cNvPr>
          <p:cNvSpPr txBox="1">
            <a:spLocks/>
          </p:cNvSpPr>
          <p:nvPr/>
        </p:nvSpPr>
        <p:spPr>
          <a:xfrm>
            <a:off x="227306" y="1534409"/>
            <a:ext cx="5535320" cy="5048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rgbClr val="464749"/>
              </a:buClr>
              <a:buSzPts val="1800"/>
              <a:buFont typeface="Open Sans Light"/>
              <a:buNone/>
              <a:defRPr sz="1800" b="0" i="0" u="none" strike="noStrike" cap="none">
                <a:solidFill>
                  <a:srgbClr val="464749"/>
                </a:solidFill>
                <a:latin typeface="Open Sans Light"/>
                <a:ea typeface="Open Sans Light"/>
                <a:cs typeface="Open Sans Light"/>
                <a:sym typeface="Open Sans Light"/>
              </a:defRPr>
            </a:lvl1pPr>
            <a:lvl2pPr marL="914400" marR="0" lvl="1" indent="-228600" algn="l" rtl="0" eaLnBrk="1" hangingPunct="1">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rgbClr val="464749"/>
              </a:buClr>
              <a:buSzPts val="1800"/>
              <a:buFont typeface="Open Sans"/>
              <a:buNone/>
              <a:defRPr sz="1400" b="0" i="0" u="none" strike="noStrike" cap="none">
                <a:solidFill>
                  <a:srgbClr val="464749"/>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rgbClr val="464749"/>
              </a:buClr>
              <a:buSzPts val="18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L="2286000" marR="0" lvl="4" indent="-228600" algn="l" rtl="0" eaLnBrk="1" hangingPunct="1">
              <a:lnSpc>
                <a:spcPct val="90000"/>
              </a:lnSpc>
              <a:spcBef>
                <a:spcPts val="500"/>
              </a:spcBef>
              <a:spcAft>
                <a:spcPts val="0"/>
              </a:spcAft>
              <a:buClr>
                <a:srgbClr val="464749"/>
              </a:buClr>
              <a:buSzPts val="1800"/>
              <a:buFont typeface="Open Sans"/>
              <a:buNone/>
              <a:defRPr sz="1100" b="0" i="0" u="none" strike="noStrike" cap="none">
                <a:solidFill>
                  <a:srgbClr val="464749"/>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sz="2000" b="1" kern="0">
                <a:latin typeface="Open Sans" panose="020B0606030504020204" pitchFamily="34" charset="0"/>
                <a:ea typeface="Open Sans" panose="020B0606030504020204" pitchFamily="34" charset="0"/>
                <a:cs typeface="Open Sans" panose="020B0606030504020204" pitchFamily="34" charset="0"/>
              </a:rPr>
              <a:t>Materiality Assessment Example: Kering</a:t>
            </a:r>
          </a:p>
        </p:txBody>
      </p:sp>
      <p:pic>
        <p:nvPicPr>
          <p:cNvPr id="9" name="Picture 8" descr="A chart of water quality control&#10;&#10;Description automatically generated">
            <a:extLst>
              <a:ext uri="{FF2B5EF4-FFF2-40B4-BE49-F238E27FC236}">
                <a16:creationId xmlns:a16="http://schemas.microsoft.com/office/drawing/2014/main" id="{A5490772-BCFB-A09D-F8A4-BE6413667D0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29375" y="1134810"/>
            <a:ext cx="4935281" cy="4971938"/>
          </a:xfrm>
          <a:prstGeom prst="rect">
            <a:avLst/>
          </a:prstGeom>
          <a:ln>
            <a:noFill/>
          </a:ln>
          <a:effectLst>
            <a:outerShdw blurRad="50800" dist="38100" dir="2700000" algn="tl" rotWithShape="0">
              <a:prstClr val="black">
                <a:alpha val="40000"/>
              </a:prstClr>
            </a:outerShdw>
          </a:effectLst>
        </p:spPr>
      </p:pic>
      <p:pic>
        <p:nvPicPr>
          <p:cNvPr id="10" name="Google Shape;234;p34">
            <a:extLst>
              <a:ext uri="{FF2B5EF4-FFF2-40B4-BE49-F238E27FC236}">
                <a16:creationId xmlns:a16="http://schemas.microsoft.com/office/drawing/2014/main" id="{E5B6D95D-0745-8FB9-107A-BB8665A71D60}"/>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10228" y="2360956"/>
            <a:ext cx="1851971" cy="782294"/>
          </a:xfrm>
          <a:prstGeom prst="rect">
            <a:avLst/>
          </a:prstGeom>
          <a:noFill/>
          <a:ln>
            <a:noFill/>
          </a:ln>
        </p:spPr>
      </p:pic>
      <p:graphicFrame>
        <p:nvGraphicFramePr>
          <p:cNvPr id="11" name="Table 10">
            <a:extLst>
              <a:ext uri="{FF2B5EF4-FFF2-40B4-BE49-F238E27FC236}">
                <a16:creationId xmlns:a16="http://schemas.microsoft.com/office/drawing/2014/main" id="{BD725947-2BEB-F465-CE81-C00F8F8711F0}"/>
              </a:ext>
            </a:extLst>
          </p:cNvPr>
          <p:cNvGraphicFramePr>
            <a:graphicFrameLocks noGrp="1"/>
          </p:cNvGraphicFramePr>
          <p:nvPr/>
        </p:nvGraphicFramePr>
        <p:xfrm>
          <a:off x="7394191" y="3440"/>
          <a:ext cx="4796448" cy="317125"/>
        </p:xfrm>
        <a:graphic>
          <a:graphicData uri="http://schemas.openxmlformats.org/drawingml/2006/table">
            <a:tbl>
              <a:tblPr firstRow="1" bandRow="1">
                <a:tableStyleId>{5C22544A-7EE6-4342-B048-85BDC9FD1C3A}</a:tableStyleId>
              </a:tblPr>
              <a:tblGrid>
                <a:gridCol w="1199112">
                  <a:extLst>
                    <a:ext uri="{9D8B030D-6E8A-4147-A177-3AD203B41FA5}">
                      <a16:colId xmlns:a16="http://schemas.microsoft.com/office/drawing/2014/main" val="978747758"/>
                    </a:ext>
                  </a:extLst>
                </a:gridCol>
                <a:gridCol w="1199112">
                  <a:extLst>
                    <a:ext uri="{9D8B030D-6E8A-4147-A177-3AD203B41FA5}">
                      <a16:colId xmlns:a16="http://schemas.microsoft.com/office/drawing/2014/main" val="3848636657"/>
                    </a:ext>
                  </a:extLst>
                </a:gridCol>
                <a:gridCol w="1199112">
                  <a:extLst>
                    <a:ext uri="{9D8B030D-6E8A-4147-A177-3AD203B41FA5}">
                      <a16:colId xmlns:a16="http://schemas.microsoft.com/office/drawing/2014/main" val="310200485"/>
                    </a:ext>
                  </a:extLst>
                </a:gridCol>
                <a:gridCol w="1199112">
                  <a:extLst>
                    <a:ext uri="{9D8B030D-6E8A-4147-A177-3AD203B41FA5}">
                      <a16:colId xmlns:a16="http://schemas.microsoft.com/office/drawing/2014/main" val="2134383735"/>
                    </a:ext>
                  </a:extLst>
                </a:gridCol>
              </a:tblGrid>
              <a:tr h="317125">
                <a:tc>
                  <a:txBody>
                    <a:bodyPr/>
                    <a:lstStyle/>
                    <a:p>
                      <a:pPr algn="ct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Assess</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647C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Commit </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rgbClr val="FF00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C671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Transform</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0C5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Disclose</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A3823"/>
                    </a:solidFill>
                  </a:tcPr>
                </a:tc>
                <a:extLst>
                  <a:ext uri="{0D108BD9-81ED-4DB2-BD59-A6C34878D82A}">
                    <a16:rowId xmlns:a16="http://schemas.microsoft.com/office/drawing/2014/main" val="3305559308"/>
                  </a:ext>
                </a:extLst>
              </a:tr>
            </a:tbl>
          </a:graphicData>
        </a:graphic>
      </p:graphicFrame>
      <p:sp>
        <p:nvSpPr>
          <p:cNvPr id="2" name="Rectangle 1">
            <a:extLst>
              <a:ext uri="{FF2B5EF4-FFF2-40B4-BE49-F238E27FC236}">
                <a16:creationId xmlns:a16="http://schemas.microsoft.com/office/drawing/2014/main" id="{F79B874D-1A0D-9C8E-8251-D7257767FBCE}"/>
              </a:ext>
            </a:extLst>
          </p:cNvPr>
          <p:cNvSpPr/>
          <p:nvPr/>
        </p:nvSpPr>
        <p:spPr>
          <a:xfrm>
            <a:off x="-12956" y="6186982"/>
            <a:ext cx="12191999" cy="5048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Resources: refer to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rPr>
              <a:t>Business for Nature ACT-D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rPr>
              <a:t>SBTN</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rPr>
              <a:t>TNFD’s LEAP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process,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rPr>
              <a:t>ENCORE</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 and more)</a:t>
            </a:r>
            <a:endParaRPr lang="en-GB" sz="16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834496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B8E53E-889F-FC2C-CD8D-E8B8667F0372}"/>
              </a:ext>
            </a:extLst>
          </p:cNvPr>
          <p:cNvSpPr>
            <a:spLocks noGrp="1"/>
          </p:cNvSpPr>
          <p:nvPr>
            <p:ph type="title"/>
          </p:nvPr>
        </p:nvSpPr>
        <p:spPr>
          <a:xfrm>
            <a:off x="464574" y="241555"/>
            <a:ext cx="11235812" cy="824578"/>
          </a:xfrm>
          <a:noFill/>
          <a:ln>
            <a:noFill/>
          </a:ln>
        </p:spPr>
        <p:txBody>
          <a:bodyPr spcFirstLastPara="1" wrap="square" lIns="91425" tIns="45700" rIns="91425" bIns="45700" anchor="ctr" anchorCtr="0">
            <a:noAutofit/>
          </a:bodyPr>
          <a:lstStyle/>
          <a:p>
            <a:r>
              <a:rPr lang="en-GB" b="1" cap="all">
                <a:solidFill>
                  <a:srgbClr val="4B4C4E"/>
                </a:solidFill>
                <a:latin typeface="Open Sans" panose="020B0606030504020204" pitchFamily="34" charset="0"/>
                <a:ea typeface="Open Sans" panose="020B0606030504020204" pitchFamily="34" charset="0"/>
                <a:cs typeface="Open Sans" panose="020B0606030504020204" pitchFamily="34" charset="0"/>
              </a:rPr>
              <a:t>Commit: </a:t>
            </a:r>
            <a:r>
              <a:rPr lang="en-GB" b="1" cap="all">
                <a:solidFill>
                  <a:srgbClr val="EA641B"/>
                </a:solidFill>
                <a:latin typeface="Open Sans" panose="020B0606030504020204" pitchFamily="34" charset="0"/>
                <a:ea typeface="Open Sans" panose="020B0606030504020204" pitchFamily="34" charset="0"/>
                <a:cs typeface="Open Sans" panose="020B0606030504020204" pitchFamily="34" charset="0"/>
              </a:rPr>
              <a:t>In Practice</a:t>
            </a:r>
          </a:p>
        </p:txBody>
      </p:sp>
      <p:pic>
        <p:nvPicPr>
          <p:cNvPr id="5" name="Picture 4" descr="A close up of a sign&#10;&#10;Description automatically generated">
            <a:extLst>
              <a:ext uri="{FF2B5EF4-FFF2-40B4-BE49-F238E27FC236}">
                <a16:creationId xmlns:a16="http://schemas.microsoft.com/office/drawing/2014/main" id="{64F2F885-A6E4-C237-96DB-118E4663171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72750" y="443711"/>
            <a:ext cx="1035038" cy="517518"/>
          </a:xfrm>
          <a:prstGeom prst="rect">
            <a:avLst/>
          </a:prstGeom>
        </p:spPr>
      </p:pic>
      <p:sp>
        <p:nvSpPr>
          <p:cNvPr id="6" name="Rectangle 5">
            <a:extLst>
              <a:ext uri="{FF2B5EF4-FFF2-40B4-BE49-F238E27FC236}">
                <a16:creationId xmlns:a16="http://schemas.microsoft.com/office/drawing/2014/main" id="{D4B94044-FEA5-7145-A137-5C6A9B4516CE}"/>
              </a:ext>
            </a:extLst>
          </p:cNvPr>
          <p:cNvSpPr/>
          <p:nvPr/>
        </p:nvSpPr>
        <p:spPr>
          <a:xfrm>
            <a:off x="1785378" y="2066925"/>
            <a:ext cx="4424922" cy="3714750"/>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GSK’s targets are broken down by their four focus areas: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Freshwater</a:t>
            </a:r>
          </a:p>
          <a:p>
            <a:pPr marL="457200" marR="0" lvl="0" indent="-4572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Land</a:t>
            </a:r>
          </a:p>
          <a:p>
            <a:pPr marL="457200" marR="0" lvl="0" indent="-4572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Oceans</a:t>
            </a:r>
          </a:p>
          <a:p>
            <a:pPr marL="457200" marR="0" lvl="0" indent="-4572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Atmosphere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Their land targets correlate to their primary impacts and dependencies and one of them is linked with the remuneration of their senior leaders.</a:t>
            </a:r>
          </a:p>
        </p:txBody>
      </p:sp>
      <p:sp>
        <p:nvSpPr>
          <p:cNvPr id="7" name="Text Placeholder 2">
            <a:extLst>
              <a:ext uri="{FF2B5EF4-FFF2-40B4-BE49-F238E27FC236}">
                <a16:creationId xmlns:a16="http://schemas.microsoft.com/office/drawing/2014/main" id="{4E0CC6BD-2EC3-51C4-84A0-9D22EE21385C}"/>
              </a:ext>
            </a:extLst>
          </p:cNvPr>
          <p:cNvSpPr txBox="1">
            <a:spLocks/>
          </p:cNvSpPr>
          <p:nvPr/>
        </p:nvSpPr>
        <p:spPr>
          <a:xfrm>
            <a:off x="227306" y="1362959"/>
            <a:ext cx="5535320" cy="5048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rgbClr val="464749"/>
              </a:buClr>
              <a:buSzPts val="1800"/>
              <a:buFont typeface="Open Sans Light"/>
              <a:buNone/>
              <a:defRPr sz="1800" b="0" i="0" u="none" strike="noStrike" cap="none">
                <a:solidFill>
                  <a:srgbClr val="464749"/>
                </a:solidFill>
                <a:latin typeface="Open Sans Light"/>
                <a:ea typeface="Open Sans Light"/>
                <a:cs typeface="Open Sans Light"/>
                <a:sym typeface="Open Sans Light"/>
              </a:defRPr>
            </a:lvl1pPr>
            <a:lvl2pPr marL="914400" marR="0" lvl="1" indent="-228600" algn="l" rtl="0" eaLnBrk="1" hangingPunct="1">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rgbClr val="464749"/>
              </a:buClr>
              <a:buSzPts val="1800"/>
              <a:buFont typeface="Open Sans"/>
              <a:buNone/>
              <a:defRPr sz="1400" b="0" i="0" u="none" strike="noStrike" cap="none">
                <a:solidFill>
                  <a:srgbClr val="464749"/>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rgbClr val="464749"/>
              </a:buClr>
              <a:buSzPts val="18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L="2286000" marR="0" lvl="4" indent="-228600" algn="l" rtl="0" eaLnBrk="1" hangingPunct="1">
              <a:lnSpc>
                <a:spcPct val="90000"/>
              </a:lnSpc>
              <a:spcBef>
                <a:spcPts val="500"/>
              </a:spcBef>
              <a:spcAft>
                <a:spcPts val="0"/>
              </a:spcAft>
              <a:buClr>
                <a:srgbClr val="464749"/>
              </a:buClr>
              <a:buSzPts val="1800"/>
              <a:buFont typeface="Open Sans"/>
              <a:buNone/>
              <a:defRPr sz="1100" b="0" i="0" u="none" strike="noStrike" cap="none">
                <a:solidFill>
                  <a:srgbClr val="464749"/>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1000"/>
              </a:spcBef>
              <a:spcAft>
                <a:spcPts val="0"/>
              </a:spcAft>
              <a:buClr>
                <a:srgbClr val="464749"/>
              </a:buClr>
              <a:buSzPts val="1800"/>
              <a:buFont typeface="Open Sans Light"/>
              <a:buNone/>
              <a:tabLst/>
              <a:defRPr/>
            </a:pPr>
            <a:r>
              <a:rPr kumimoji="0" lang="en-GB" sz="2000" b="1" i="0" u="none" strike="noStrike" kern="0" cap="none" spc="0" normalizeH="0" baseline="0" noProof="0">
                <a:ln>
                  <a:noFill/>
                </a:ln>
                <a:solidFill>
                  <a:srgbClr val="464749"/>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Light"/>
              </a:rPr>
              <a:t>SMART Targets example: GSK</a:t>
            </a:r>
          </a:p>
        </p:txBody>
      </p:sp>
      <p:graphicFrame>
        <p:nvGraphicFramePr>
          <p:cNvPr id="8" name="Table 7">
            <a:extLst>
              <a:ext uri="{FF2B5EF4-FFF2-40B4-BE49-F238E27FC236}">
                <a16:creationId xmlns:a16="http://schemas.microsoft.com/office/drawing/2014/main" id="{0FCF8608-0802-65EE-E3A4-14008BE61004}"/>
              </a:ext>
            </a:extLst>
          </p:cNvPr>
          <p:cNvGraphicFramePr>
            <a:graphicFrameLocks noGrp="1"/>
          </p:cNvGraphicFramePr>
          <p:nvPr/>
        </p:nvGraphicFramePr>
        <p:xfrm>
          <a:off x="7394191" y="3440"/>
          <a:ext cx="4796448" cy="317125"/>
        </p:xfrm>
        <a:graphic>
          <a:graphicData uri="http://schemas.openxmlformats.org/drawingml/2006/table">
            <a:tbl>
              <a:tblPr firstRow="1" bandRow="1">
                <a:tableStyleId>{5C22544A-7EE6-4342-B048-85BDC9FD1C3A}</a:tableStyleId>
              </a:tblPr>
              <a:tblGrid>
                <a:gridCol w="1199112">
                  <a:extLst>
                    <a:ext uri="{9D8B030D-6E8A-4147-A177-3AD203B41FA5}">
                      <a16:colId xmlns:a16="http://schemas.microsoft.com/office/drawing/2014/main" val="978747758"/>
                    </a:ext>
                  </a:extLst>
                </a:gridCol>
                <a:gridCol w="1199112">
                  <a:extLst>
                    <a:ext uri="{9D8B030D-6E8A-4147-A177-3AD203B41FA5}">
                      <a16:colId xmlns:a16="http://schemas.microsoft.com/office/drawing/2014/main" val="3848636657"/>
                    </a:ext>
                  </a:extLst>
                </a:gridCol>
                <a:gridCol w="1199112">
                  <a:extLst>
                    <a:ext uri="{9D8B030D-6E8A-4147-A177-3AD203B41FA5}">
                      <a16:colId xmlns:a16="http://schemas.microsoft.com/office/drawing/2014/main" val="310200485"/>
                    </a:ext>
                  </a:extLst>
                </a:gridCol>
                <a:gridCol w="1199112">
                  <a:extLst>
                    <a:ext uri="{9D8B030D-6E8A-4147-A177-3AD203B41FA5}">
                      <a16:colId xmlns:a16="http://schemas.microsoft.com/office/drawing/2014/main" val="2134383735"/>
                    </a:ext>
                  </a:extLst>
                </a:gridCol>
              </a:tblGrid>
              <a:tr h="317125">
                <a:tc>
                  <a:txBody>
                    <a:bodyPr/>
                    <a:lstStyle/>
                    <a:p>
                      <a:pPr algn="ct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Assess</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47C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Commit </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671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Transform</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rgbClr val="FF00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B0C5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Disclose</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A3823"/>
                    </a:solidFill>
                  </a:tcPr>
                </a:tc>
                <a:extLst>
                  <a:ext uri="{0D108BD9-81ED-4DB2-BD59-A6C34878D82A}">
                    <a16:rowId xmlns:a16="http://schemas.microsoft.com/office/drawing/2014/main" val="3305559308"/>
                  </a:ext>
                </a:extLst>
              </a:tr>
            </a:tbl>
          </a:graphicData>
        </a:graphic>
      </p:graphicFrame>
      <p:pic>
        <p:nvPicPr>
          <p:cNvPr id="9" name="Google Shape;257;p36">
            <a:extLst>
              <a:ext uri="{FF2B5EF4-FFF2-40B4-BE49-F238E27FC236}">
                <a16:creationId xmlns:a16="http://schemas.microsoft.com/office/drawing/2014/main" id="{6B2B88EC-40A1-34D8-5F79-598DEAA555D6}"/>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76306" y="1963808"/>
            <a:ext cx="1509072" cy="1122292"/>
          </a:xfrm>
          <a:prstGeom prst="rect">
            <a:avLst/>
          </a:prstGeom>
          <a:noFill/>
          <a:ln>
            <a:noFill/>
          </a:ln>
        </p:spPr>
      </p:pic>
      <p:pic>
        <p:nvPicPr>
          <p:cNvPr id="10" name="Picture 9">
            <a:extLst>
              <a:ext uri="{FF2B5EF4-FFF2-40B4-BE49-F238E27FC236}">
                <a16:creationId xmlns:a16="http://schemas.microsoft.com/office/drawing/2014/main" id="{5D82210C-4CA0-2E5A-036C-1CA7860A437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53200" y="1151049"/>
            <a:ext cx="5054588" cy="4825089"/>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E6ABF012-6F32-380B-B738-E3F5CAED354E}"/>
              </a:ext>
            </a:extLst>
          </p:cNvPr>
          <p:cNvSpPr/>
          <p:nvPr/>
        </p:nvSpPr>
        <p:spPr>
          <a:xfrm>
            <a:off x="-12956" y="6186982"/>
            <a:ext cx="12191999" cy="5048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Resources: align goals with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rPr>
              <a:t>The Biodiversity Plan</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 leverage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rPr>
              <a:t>SBTN’s technical guidance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and the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rPr>
              <a:t>Science Based Targets initiative (SBTi)</a:t>
            </a:r>
            <a:endParaRPr lang="en-GB" sz="16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608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76173CF-B406-FFF6-615D-64C7F381948B}"/>
              </a:ext>
            </a:extLst>
          </p:cNvPr>
          <p:cNvSpPr/>
          <p:nvPr/>
        </p:nvSpPr>
        <p:spPr>
          <a:xfrm>
            <a:off x="5286375" y="1487914"/>
            <a:ext cx="6520420" cy="43890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F7502DD-A109-F810-857F-4B380D6949C1}"/>
              </a:ext>
            </a:extLst>
          </p:cNvPr>
          <p:cNvSpPr>
            <a:spLocks noGrp="1"/>
          </p:cNvSpPr>
          <p:nvPr>
            <p:ph type="title"/>
          </p:nvPr>
        </p:nvSpPr>
        <p:spPr>
          <a:noFill/>
          <a:ln>
            <a:noFill/>
          </a:ln>
        </p:spPr>
        <p:txBody>
          <a:bodyPr spcFirstLastPara="1" wrap="square" lIns="91425" tIns="45700" rIns="91425" bIns="45700" anchor="ctr" anchorCtr="0">
            <a:noAutofit/>
          </a:bodyPr>
          <a:lstStyle/>
          <a:p>
            <a:r>
              <a:rPr lang="en-GB" b="1" cap="all">
                <a:solidFill>
                  <a:srgbClr val="4B4C4E"/>
                </a:solidFill>
                <a:latin typeface="Open Sans" panose="020B0606030504020204" pitchFamily="34" charset="0"/>
                <a:ea typeface="Open Sans" panose="020B0606030504020204" pitchFamily="34" charset="0"/>
                <a:cs typeface="Open Sans" panose="020B0606030504020204" pitchFamily="34" charset="0"/>
              </a:rPr>
              <a:t>Transform: </a:t>
            </a:r>
            <a:r>
              <a:rPr lang="en-GB" b="1" cap="all">
                <a:solidFill>
                  <a:srgbClr val="B0C5FF"/>
                </a:solidFill>
                <a:latin typeface="Open Sans" panose="020B0606030504020204" pitchFamily="34" charset="0"/>
                <a:ea typeface="Open Sans" panose="020B0606030504020204" pitchFamily="34" charset="0"/>
                <a:cs typeface="Open Sans" panose="020B0606030504020204" pitchFamily="34" charset="0"/>
              </a:rPr>
              <a:t>In practice</a:t>
            </a:r>
            <a:endParaRPr lang="en-GB" b="1" cap="all">
              <a:solidFill>
                <a:srgbClr val="EA641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38CEF45A-965C-3C2C-81F3-56C7D2CCD4D6}"/>
              </a:ext>
            </a:extLst>
          </p:cNvPr>
          <p:cNvSpPr>
            <a:spLocks noGrp="1"/>
          </p:cNvSpPr>
          <p:nvPr>
            <p:ph type="sldNum" sz="quarter" idx="4294967295"/>
          </p:nvPr>
        </p:nvSpPr>
        <p:spPr>
          <a:xfrm>
            <a:off x="11769725" y="6583363"/>
            <a:ext cx="422275" cy="2508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B6F15528-21DE-4FAA-801E-634DDDAF4B2B}" type="slidenum">
              <a:rPr kumimoji="0" lang="en-GB" sz="900" b="0" i="0" u="none" strike="noStrike" kern="1200" cap="none" spc="0" normalizeH="0" baseline="0" noProof="0" smtClean="0">
                <a:ln>
                  <a:noFill/>
                </a:ln>
                <a:solidFill>
                  <a:srgbClr val="000000">
                    <a:tint val="75000"/>
                  </a:srgbClr>
                </a:solidFill>
                <a:effectLst/>
                <a:uLnTx/>
                <a:uFillTx/>
                <a:latin typeface="Open Sans" panose="020B0604020202020204" charset="0"/>
                <a:ea typeface="Open Sans" panose="020B0604020202020204" charset="0"/>
                <a:cs typeface="Open Sans" panose="020B0604020202020204" charset="0"/>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14</a:t>
            </a:fld>
            <a:endParaRPr kumimoji="0" lang="en-GB" sz="900" b="0" i="0" u="none" strike="noStrike" kern="1200" cap="none" spc="0" normalizeH="0" baseline="0" noProof="0">
              <a:ln>
                <a:noFill/>
              </a:ln>
              <a:solidFill>
                <a:srgbClr val="000000">
                  <a:tint val="75000"/>
                </a:srgbClr>
              </a:solidFill>
              <a:effectLst/>
              <a:uLnTx/>
              <a:uFillTx/>
              <a:latin typeface="Open Sans" panose="020B0604020202020204" charset="0"/>
              <a:ea typeface="Open Sans" panose="020B0604020202020204" charset="0"/>
              <a:cs typeface="Open Sans" panose="020B0604020202020204" charset="0"/>
              <a:sym typeface="Arial"/>
            </a:endParaRPr>
          </a:p>
        </p:txBody>
      </p:sp>
      <p:pic>
        <p:nvPicPr>
          <p:cNvPr id="6" name="Picture 5" descr="A close up of a sign&#10;&#10;Description automatically generated">
            <a:extLst>
              <a:ext uri="{FF2B5EF4-FFF2-40B4-BE49-F238E27FC236}">
                <a16:creationId xmlns:a16="http://schemas.microsoft.com/office/drawing/2014/main" id="{75932330-D4B8-F812-9B7C-2DF73A25D31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72750" y="443711"/>
            <a:ext cx="1035038" cy="517518"/>
          </a:xfrm>
          <a:prstGeom prst="rect">
            <a:avLst/>
          </a:prstGeom>
        </p:spPr>
      </p:pic>
      <p:sp>
        <p:nvSpPr>
          <p:cNvPr id="7" name="Rectangle 6">
            <a:extLst>
              <a:ext uri="{FF2B5EF4-FFF2-40B4-BE49-F238E27FC236}">
                <a16:creationId xmlns:a16="http://schemas.microsoft.com/office/drawing/2014/main" id="{6EA16AC5-5912-74F3-8905-B46A5C21894D}"/>
              </a:ext>
            </a:extLst>
          </p:cNvPr>
          <p:cNvSpPr/>
          <p:nvPr/>
        </p:nvSpPr>
        <p:spPr>
          <a:xfrm>
            <a:off x="1852053" y="2437156"/>
            <a:ext cx="3272397" cy="3896969"/>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FFFFFF"/>
                </a:solidFill>
                <a:latin typeface="Open Sans"/>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Iberdrola have applied the mitigation hierarchy in setting out their transformative actions.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This is alongside broader value chain and governance actions.</a:t>
            </a:r>
          </a:p>
        </p:txBody>
      </p:sp>
      <p:sp>
        <p:nvSpPr>
          <p:cNvPr id="9" name="Text Placeholder 2">
            <a:extLst>
              <a:ext uri="{FF2B5EF4-FFF2-40B4-BE49-F238E27FC236}">
                <a16:creationId xmlns:a16="http://schemas.microsoft.com/office/drawing/2014/main" id="{C10778B3-8C7D-64C5-9AA3-E8E9499BA297}"/>
              </a:ext>
            </a:extLst>
          </p:cNvPr>
          <p:cNvSpPr txBox="1">
            <a:spLocks/>
          </p:cNvSpPr>
          <p:nvPr/>
        </p:nvSpPr>
        <p:spPr>
          <a:xfrm>
            <a:off x="227306" y="1362959"/>
            <a:ext cx="4897144" cy="5048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rgbClr val="464749"/>
              </a:buClr>
              <a:buSzPts val="1800"/>
              <a:buFont typeface="Open Sans Light"/>
              <a:buNone/>
              <a:defRPr sz="1800" b="0" i="0" u="none" strike="noStrike" cap="none">
                <a:solidFill>
                  <a:srgbClr val="464749"/>
                </a:solidFill>
                <a:latin typeface="Open Sans Light"/>
                <a:ea typeface="Open Sans Light"/>
                <a:cs typeface="Open Sans Light"/>
                <a:sym typeface="Open Sans Light"/>
              </a:defRPr>
            </a:lvl1pPr>
            <a:lvl2pPr marL="914400" marR="0" lvl="1" indent="-228600" algn="l" rtl="0" eaLnBrk="1" hangingPunct="1">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rgbClr val="464749"/>
              </a:buClr>
              <a:buSzPts val="1800"/>
              <a:buFont typeface="Open Sans"/>
              <a:buNone/>
              <a:defRPr sz="1400" b="0" i="0" u="none" strike="noStrike" cap="none">
                <a:solidFill>
                  <a:srgbClr val="464749"/>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rgbClr val="464749"/>
              </a:buClr>
              <a:buSzPts val="18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L="2286000" marR="0" lvl="4" indent="-228600" algn="l" rtl="0" eaLnBrk="1" hangingPunct="1">
              <a:lnSpc>
                <a:spcPct val="90000"/>
              </a:lnSpc>
              <a:spcBef>
                <a:spcPts val="500"/>
              </a:spcBef>
              <a:spcAft>
                <a:spcPts val="0"/>
              </a:spcAft>
              <a:buClr>
                <a:srgbClr val="464749"/>
              </a:buClr>
              <a:buSzPts val="1800"/>
              <a:buFont typeface="Open Sans"/>
              <a:buNone/>
              <a:defRPr sz="1100" b="0" i="0" u="none" strike="noStrike" cap="none">
                <a:solidFill>
                  <a:srgbClr val="464749"/>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1000"/>
              </a:spcBef>
              <a:spcAft>
                <a:spcPts val="0"/>
              </a:spcAft>
              <a:buClr>
                <a:srgbClr val="464749"/>
              </a:buClr>
              <a:buSzPts val="1800"/>
              <a:buFont typeface="Open Sans Light"/>
              <a:buNone/>
              <a:tabLst/>
              <a:defRPr/>
            </a:pPr>
            <a:r>
              <a:rPr kumimoji="0" lang="en-GB" sz="2000" b="1" i="0" u="none" strike="noStrike" kern="0" cap="none" spc="0" normalizeH="0" baseline="0" noProof="0">
                <a:ln>
                  <a:noFill/>
                </a:ln>
                <a:solidFill>
                  <a:srgbClr val="464749"/>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Light"/>
              </a:rPr>
              <a:t>Mitigation hierarchy application example: Iberdrola</a:t>
            </a:r>
          </a:p>
        </p:txBody>
      </p:sp>
      <p:graphicFrame>
        <p:nvGraphicFramePr>
          <p:cNvPr id="3" name="Table 2">
            <a:extLst>
              <a:ext uri="{FF2B5EF4-FFF2-40B4-BE49-F238E27FC236}">
                <a16:creationId xmlns:a16="http://schemas.microsoft.com/office/drawing/2014/main" id="{01D5C9E5-3873-22B8-8CA4-5518AE3D4A31}"/>
              </a:ext>
            </a:extLst>
          </p:cNvPr>
          <p:cNvGraphicFramePr>
            <a:graphicFrameLocks noGrp="1"/>
          </p:cNvGraphicFramePr>
          <p:nvPr/>
        </p:nvGraphicFramePr>
        <p:xfrm>
          <a:off x="7394191" y="3440"/>
          <a:ext cx="4796448" cy="317125"/>
        </p:xfrm>
        <a:graphic>
          <a:graphicData uri="http://schemas.openxmlformats.org/drawingml/2006/table">
            <a:tbl>
              <a:tblPr firstRow="1" bandRow="1">
                <a:tableStyleId>{5C22544A-7EE6-4342-B048-85BDC9FD1C3A}</a:tableStyleId>
              </a:tblPr>
              <a:tblGrid>
                <a:gridCol w="1199112">
                  <a:extLst>
                    <a:ext uri="{9D8B030D-6E8A-4147-A177-3AD203B41FA5}">
                      <a16:colId xmlns:a16="http://schemas.microsoft.com/office/drawing/2014/main" val="978747758"/>
                    </a:ext>
                  </a:extLst>
                </a:gridCol>
                <a:gridCol w="1199112">
                  <a:extLst>
                    <a:ext uri="{9D8B030D-6E8A-4147-A177-3AD203B41FA5}">
                      <a16:colId xmlns:a16="http://schemas.microsoft.com/office/drawing/2014/main" val="3848636657"/>
                    </a:ext>
                  </a:extLst>
                </a:gridCol>
                <a:gridCol w="1199112">
                  <a:extLst>
                    <a:ext uri="{9D8B030D-6E8A-4147-A177-3AD203B41FA5}">
                      <a16:colId xmlns:a16="http://schemas.microsoft.com/office/drawing/2014/main" val="310200485"/>
                    </a:ext>
                  </a:extLst>
                </a:gridCol>
                <a:gridCol w="1199112">
                  <a:extLst>
                    <a:ext uri="{9D8B030D-6E8A-4147-A177-3AD203B41FA5}">
                      <a16:colId xmlns:a16="http://schemas.microsoft.com/office/drawing/2014/main" val="2134383735"/>
                    </a:ext>
                  </a:extLst>
                </a:gridCol>
              </a:tblGrid>
              <a:tr h="317125">
                <a:tc>
                  <a:txBody>
                    <a:bodyPr/>
                    <a:lstStyle/>
                    <a:p>
                      <a:pPr algn="ct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Assess</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647C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Commit </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C671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Transform</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0C5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Disclose</a:t>
                      </a:r>
                      <a:endParaRPr lang="en-GB" sz="1200" b="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rgbClr val="FF00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1A3823"/>
                    </a:solidFill>
                  </a:tcPr>
                </a:tc>
                <a:extLst>
                  <a:ext uri="{0D108BD9-81ED-4DB2-BD59-A6C34878D82A}">
                    <a16:rowId xmlns:a16="http://schemas.microsoft.com/office/drawing/2014/main" val="3305559308"/>
                  </a:ext>
                </a:extLst>
              </a:tr>
            </a:tbl>
          </a:graphicData>
        </a:graphic>
      </p:graphicFrame>
      <p:pic>
        <p:nvPicPr>
          <p:cNvPr id="15" name="Google Shape;275;p38">
            <a:extLst>
              <a:ext uri="{FF2B5EF4-FFF2-40B4-BE49-F238E27FC236}">
                <a16:creationId xmlns:a16="http://schemas.microsoft.com/office/drawing/2014/main" id="{3EF4FBA4-A4C5-6B30-5F7A-29CA2DBF6D3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45215" y="2437156"/>
            <a:ext cx="1455500" cy="758800"/>
          </a:xfrm>
          <a:prstGeom prst="rect">
            <a:avLst/>
          </a:prstGeom>
          <a:noFill/>
          <a:ln>
            <a:noFill/>
          </a:ln>
        </p:spPr>
      </p:pic>
      <p:pic>
        <p:nvPicPr>
          <p:cNvPr id="10" name="Picture 9">
            <a:extLst>
              <a:ext uri="{FF2B5EF4-FFF2-40B4-BE49-F238E27FC236}">
                <a16:creationId xmlns:a16="http://schemas.microsoft.com/office/drawing/2014/main" id="{44AEA80C-1FCF-19E6-1892-37F6A3607D51}"/>
              </a:ext>
            </a:extLst>
          </p:cNvPr>
          <p:cNvPicPr>
            <a:picLocks noChangeAspect="1"/>
          </p:cNvPicPr>
          <p:nvPr/>
        </p:nvPicPr>
        <p:blipFill>
          <a:blip r:embed="rId4"/>
          <a:stretch>
            <a:fillRect/>
          </a:stretch>
        </p:blipFill>
        <p:spPr>
          <a:xfrm>
            <a:off x="5309714" y="1707595"/>
            <a:ext cx="3127615" cy="2397538"/>
          </a:xfrm>
          <a:prstGeom prst="rect">
            <a:avLst/>
          </a:prstGeom>
        </p:spPr>
      </p:pic>
      <p:pic>
        <p:nvPicPr>
          <p:cNvPr id="17" name="Picture 16">
            <a:extLst>
              <a:ext uri="{FF2B5EF4-FFF2-40B4-BE49-F238E27FC236}">
                <a16:creationId xmlns:a16="http://schemas.microsoft.com/office/drawing/2014/main" id="{B09AB563-C5A0-48F7-E26D-36B527134CAC}"/>
              </a:ext>
            </a:extLst>
          </p:cNvPr>
          <p:cNvPicPr>
            <a:picLocks noChangeAspect="1"/>
          </p:cNvPicPr>
          <p:nvPr/>
        </p:nvPicPr>
        <p:blipFill>
          <a:blip r:embed="rId5"/>
          <a:stretch>
            <a:fillRect/>
          </a:stretch>
        </p:blipFill>
        <p:spPr>
          <a:xfrm>
            <a:off x="8599254" y="1886244"/>
            <a:ext cx="2800329" cy="2136744"/>
          </a:xfrm>
          <a:prstGeom prst="rect">
            <a:avLst/>
          </a:prstGeom>
        </p:spPr>
      </p:pic>
      <p:pic>
        <p:nvPicPr>
          <p:cNvPr id="19" name="Picture 18">
            <a:extLst>
              <a:ext uri="{FF2B5EF4-FFF2-40B4-BE49-F238E27FC236}">
                <a16:creationId xmlns:a16="http://schemas.microsoft.com/office/drawing/2014/main" id="{AEE12B4B-6355-0AC7-CBE6-4F8B41DB6AC4}"/>
              </a:ext>
            </a:extLst>
          </p:cNvPr>
          <p:cNvPicPr>
            <a:picLocks noChangeAspect="1"/>
          </p:cNvPicPr>
          <p:nvPr/>
        </p:nvPicPr>
        <p:blipFill>
          <a:blip r:embed="rId6"/>
          <a:stretch>
            <a:fillRect/>
          </a:stretch>
        </p:blipFill>
        <p:spPr>
          <a:xfrm>
            <a:off x="8546585" y="4439758"/>
            <a:ext cx="3025787" cy="1250287"/>
          </a:xfrm>
          <a:prstGeom prst="rect">
            <a:avLst/>
          </a:prstGeom>
        </p:spPr>
      </p:pic>
      <p:pic>
        <p:nvPicPr>
          <p:cNvPr id="21" name="Picture 20">
            <a:extLst>
              <a:ext uri="{FF2B5EF4-FFF2-40B4-BE49-F238E27FC236}">
                <a16:creationId xmlns:a16="http://schemas.microsoft.com/office/drawing/2014/main" id="{EF452840-FC83-82C9-7115-F8A39E7A4891}"/>
              </a:ext>
            </a:extLst>
          </p:cNvPr>
          <p:cNvPicPr>
            <a:picLocks noChangeAspect="1"/>
          </p:cNvPicPr>
          <p:nvPr/>
        </p:nvPicPr>
        <p:blipFill>
          <a:blip r:embed="rId7"/>
          <a:stretch>
            <a:fillRect/>
          </a:stretch>
        </p:blipFill>
        <p:spPr>
          <a:xfrm>
            <a:off x="5396555" y="4439758"/>
            <a:ext cx="3113555" cy="1250287"/>
          </a:xfrm>
          <a:prstGeom prst="rect">
            <a:avLst/>
          </a:prstGeom>
        </p:spPr>
      </p:pic>
      <p:sp>
        <p:nvSpPr>
          <p:cNvPr id="12" name="Rectangle 11">
            <a:extLst>
              <a:ext uri="{FF2B5EF4-FFF2-40B4-BE49-F238E27FC236}">
                <a16:creationId xmlns:a16="http://schemas.microsoft.com/office/drawing/2014/main" id="{731F2595-EA7E-51F0-D2D8-885FD51A2037}"/>
              </a:ext>
            </a:extLst>
          </p:cNvPr>
          <p:cNvSpPr/>
          <p:nvPr/>
        </p:nvSpPr>
        <p:spPr>
          <a:xfrm>
            <a:off x="-12956" y="6186982"/>
            <a:ext cx="12191999" cy="5048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Resources: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rPr>
              <a:t>The Action Framework (AR3T hierarchy)</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rPr>
              <a:t>NBS benefits explorer</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10"/>
              </a:rPr>
              <a:t>IUCN Global Standard for Nature-based Solutions</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11"/>
              </a:rPr>
              <a:t>WBCSD’s Roadmap to Nature Positive</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hlinkClick r:id="rId12"/>
              </a:rPr>
              <a:t>Sector Actions </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developed by </a:t>
            </a:r>
            <a:r>
              <a:rPr lang="en-US" sz="1600" b="1" i="1" err="1">
                <a:solidFill>
                  <a:schemeClr val="bg1"/>
                </a:solidFill>
                <a:latin typeface="Open Sans" panose="020B0606030504020204" pitchFamily="34" charset="0"/>
                <a:ea typeface="Open Sans" panose="020B0606030504020204" pitchFamily="34" charset="0"/>
                <a:cs typeface="Open Sans" panose="020B0606030504020204" pitchFamily="34" charset="0"/>
              </a:rPr>
              <a:t>BfN</a:t>
            </a:r>
            <a:r>
              <a:rPr lang="en-US" sz="1600" b="1" i="1">
                <a:solidFill>
                  <a:schemeClr val="bg1"/>
                </a:solidFill>
                <a:latin typeface="Open Sans" panose="020B0606030504020204" pitchFamily="34" charset="0"/>
                <a:ea typeface="Open Sans" panose="020B0606030504020204" pitchFamily="34" charset="0"/>
                <a:cs typeface="Open Sans" panose="020B0606030504020204" pitchFamily="34" charset="0"/>
              </a:rPr>
              <a:t>, WEF and WBCSD </a:t>
            </a:r>
            <a:endParaRPr lang="en-GB" sz="16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9720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A551D89A-3739-8913-E6C1-4692E865B18B}"/>
            </a:ext>
          </a:extLst>
        </p:cNvPr>
        <p:cNvGrpSpPr/>
        <p:nvPr/>
      </p:nvGrpSpPr>
      <p:grpSpPr>
        <a:xfrm>
          <a:off x="0" y="0"/>
          <a:ext cx="0" cy="0"/>
          <a:chOff x="0" y="0"/>
          <a:chExt cx="0" cy="0"/>
        </a:xfrm>
      </p:grpSpPr>
      <p:sp>
        <p:nvSpPr>
          <p:cNvPr id="214" name="Google Shape;214;p5">
            <a:extLst>
              <a:ext uri="{FF2B5EF4-FFF2-40B4-BE49-F238E27FC236}">
                <a16:creationId xmlns:a16="http://schemas.microsoft.com/office/drawing/2014/main" id="{15FB0A85-B4AE-63CE-E59E-C3A051414B23}"/>
              </a:ext>
            </a:extLst>
          </p:cNvPr>
          <p:cNvSpPr txBox="1">
            <a:spLocks noGrp="1"/>
          </p:cNvSpPr>
          <p:nvPr>
            <p:ph type="title"/>
          </p:nvPr>
        </p:nvSpPr>
        <p:spPr>
          <a:xfrm>
            <a:off x="464573" y="241555"/>
            <a:ext cx="11503093" cy="824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64749"/>
              </a:buClr>
              <a:buSzPts val="2800"/>
              <a:buFont typeface="Open Sans Light"/>
              <a:buNone/>
            </a:pPr>
            <a:r>
              <a:rPr lang="en-US" b="1">
                <a:solidFill>
                  <a:schemeClr val="accent1"/>
                </a:solidFill>
                <a:latin typeface="Open Sans" panose="020B0606030504020204" pitchFamily="34" charset="0"/>
                <a:ea typeface="Open Sans" panose="020B0606030504020204" pitchFamily="34" charset="0"/>
                <a:cs typeface="Open Sans" panose="020B0606030504020204" pitchFamily="34" charset="0"/>
              </a:rPr>
              <a:t>KEY QUESTIONS TO GET STARTED </a:t>
            </a:r>
            <a:endPar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Brainstorm with solid fill">
            <a:extLst>
              <a:ext uri="{FF2B5EF4-FFF2-40B4-BE49-F238E27FC236}">
                <a16:creationId xmlns:a16="http://schemas.microsoft.com/office/drawing/2014/main" id="{FB2A9487-F6A3-E0CD-756A-9F42B8CCD8D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45565" y="2004391"/>
            <a:ext cx="5300870" cy="5300870"/>
          </a:xfrm>
          <a:prstGeom prst="rect">
            <a:avLst/>
          </a:prstGeom>
        </p:spPr>
      </p:pic>
      <p:sp>
        <p:nvSpPr>
          <p:cNvPr id="5" name="Rectangle: Rounded Corners 4">
            <a:extLst>
              <a:ext uri="{FF2B5EF4-FFF2-40B4-BE49-F238E27FC236}">
                <a16:creationId xmlns:a16="http://schemas.microsoft.com/office/drawing/2014/main" id="{CBDBF5F2-7D12-8606-4757-1BBA9B805A24}"/>
              </a:ext>
            </a:extLst>
          </p:cNvPr>
          <p:cNvSpPr/>
          <p:nvPr/>
        </p:nvSpPr>
        <p:spPr>
          <a:xfrm>
            <a:off x="1286190" y="1617856"/>
            <a:ext cx="4680000" cy="1170635"/>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GB" sz="1800" b="1">
                <a:solidFill>
                  <a:srgbClr val="FFFFFF"/>
                </a:solidFill>
                <a:latin typeface="Open Sans" panose="020B0606030504020204" pitchFamily="34" charset="0"/>
                <a:ea typeface="Open Sans" panose="020B0606030504020204" pitchFamily="34" charset="0"/>
                <a:cs typeface="Open Sans" panose="020B0606030504020204" pitchFamily="34" charset="0"/>
              </a:rPr>
              <a:t>Do you know how your operations &amp; supply chain interface with nature? </a:t>
            </a:r>
            <a:r>
              <a:rPr lang="en-GB" sz="1800">
                <a:solidFill>
                  <a:srgbClr val="FFFFFF"/>
                </a:solidFill>
                <a:latin typeface="Open Sans" panose="020B0606030504020204" pitchFamily="34" charset="0"/>
                <a:ea typeface="Open Sans" panose="020B0606030504020204" pitchFamily="34" charset="0"/>
                <a:cs typeface="Open Sans" panose="020B0606030504020204" pitchFamily="34" charset="0"/>
              </a:rPr>
              <a:t>E.g. operating in water-stressed regions?</a:t>
            </a:r>
          </a:p>
        </p:txBody>
      </p:sp>
      <p:sp>
        <p:nvSpPr>
          <p:cNvPr id="6" name="Rectangle: Rounded Corners 5">
            <a:extLst>
              <a:ext uri="{FF2B5EF4-FFF2-40B4-BE49-F238E27FC236}">
                <a16:creationId xmlns:a16="http://schemas.microsoft.com/office/drawing/2014/main" id="{DF8977D5-617B-BC59-C31A-46534CF0CF88}"/>
              </a:ext>
            </a:extLst>
          </p:cNvPr>
          <p:cNvSpPr/>
          <p:nvPr/>
        </p:nvSpPr>
        <p:spPr>
          <a:xfrm>
            <a:off x="7185853" y="2664522"/>
            <a:ext cx="4680000" cy="948548"/>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GB" sz="1800" b="1">
                <a:solidFill>
                  <a:srgbClr val="FFFFFF"/>
                </a:solidFill>
                <a:latin typeface="Open Sans" panose="020B0606030504020204" pitchFamily="34" charset="0"/>
                <a:ea typeface="Open Sans" panose="020B0606030504020204" pitchFamily="34" charset="0"/>
                <a:cs typeface="Open Sans" panose="020B0606030504020204" pitchFamily="34" charset="0"/>
              </a:rPr>
              <a:t>What is your plan to get the buy-in from your board to develop a credible nature strategy?</a:t>
            </a:r>
          </a:p>
        </p:txBody>
      </p:sp>
      <p:sp>
        <p:nvSpPr>
          <p:cNvPr id="8" name="Rectangle: Rounded Corners 7">
            <a:extLst>
              <a:ext uri="{FF2B5EF4-FFF2-40B4-BE49-F238E27FC236}">
                <a16:creationId xmlns:a16="http://schemas.microsoft.com/office/drawing/2014/main" id="{D36E719D-7073-131D-219A-21DB76604BD7}"/>
              </a:ext>
            </a:extLst>
          </p:cNvPr>
          <p:cNvSpPr/>
          <p:nvPr/>
        </p:nvSpPr>
        <p:spPr>
          <a:xfrm>
            <a:off x="464573" y="4654826"/>
            <a:ext cx="4680000" cy="948548"/>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GB" sz="1800" b="1">
                <a:solidFill>
                  <a:srgbClr val="FFFFFF"/>
                </a:solidFill>
                <a:latin typeface="Open Sans" panose="020B0606030504020204" pitchFamily="34" charset="0"/>
                <a:ea typeface="Open Sans" panose="020B0606030504020204" pitchFamily="34" charset="0"/>
                <a:cs typeface="Open Sans" panose="020B0606030504020204" pitchFamily="34" charset="0"/>
              </a:rPr>
              <a:t>Do you know what actions your investors are expecting you to take on nature?</a:t>
            </a:r>
          </a:p>
        </p:txBody>
      </p:sp>
      <p:sp>
        <p:nvSpPr>
          <p:cNvPr id="9" name="Rectangle: Rounded Corners 8">
            <a:extLst>
              <a:ext uri="{FF2B5EF4-FFF2-40B4-BE49-F238E27FC236}">
                <a16:creationId xmlns:a16="http://schemas.microsoft.com/office/drawing/2014/main" id="{9692C64E-CE1A-00FF-9C9F-46852DBB8853}"/>
              </a:ext>
            </a:extLst>
          </p:cNvPr>
          <p:cNvSpPr/>
          <p:nvPr/>
        </p:nvSpPr>
        <p:spPr>
          <a:xfrm>
            <a:off x="7073881" y="5221749"/>
            <a:ext cx="4680000" cy="1287217"/>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GB" sz="1800" b="1">
                <a:solidFill>
                  <a:srgbClr val="FFFFFF"/>
                </a:solidFill>
                <a:latin typeface="Open Sans" panose="020B0606030504020204" pitchFamily="34" charset="0"/>
                <a:ea typeface="Open Sans" panose="020B0606030504020204" pitchFamily="34" charset="0"/>
                <a:cs typeface="Open Sans" panose="020B0606030504020204" pitchFamily="34" charset="0"/>
              </a:rPr>
              <a:t>Do you know how your climate strategy interfaces with nature and where synergies and trade-offs may exist?</a:t>
            </a:r>
          </a:p>
        </p:txBody>
      </p:sp>
    </p:spTree>
    <p:extLst>
      <p:ext uri="{BB962C8B-B14F-4D97-AF65-F5344CB8AC3E}">
        <p14:creationId xmlns:p14="http://schemas.microsoft.com/office/powerpoint/2010/main" val="159382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49EED84B-EB41-F415-DB8F-1E96EC359A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859127F-4AB4-0AE4-0E0B-5ABCC3E8487B}"/>
              </a:ext>
            </a:extLst>
          </p:cNvPr>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WHAT IS </a:t>
            </a: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NATURE</a:t>
            </a:r>
            <a:r>
              <a:rPr lang="en-US" b="1">
                <a:latin typeface="Open Sans" panose="020B0606030504020204" pitchFamily="34" charset="0"/>
                <a:ea typeface="Open Sans" panose="020B0606030504020204" pitchFamily="34" charset="0"/>
                <a:cs typeface="Open Sans" panose="020B0606030504020204" pitchFamily="34" charset="0"/>
              </a:rPr>
              <a:t>?</a:t>
            </a:r>
            <a:endParaRPr lang="en-GB"/>
          </a:p>
        </p:txBody>
      </p:sp>
      <p:sp>
        <p:nvSpPr>
          <p:cNvPr id="8" name="Text Placeholder 7">
            <a:extLst>
              <a:ext uri="{FF2B5EF4-FFF2-40B4-BE49-F238E27FC236}">
                <a16:creationId xmlns:a16="http://schemas.microsoft.com/office/drawing/2014/main" id="{5664A7D9-4BB6-9AA6-D2EB-AB1A588D42D5}"/>
              </a:ext>
            </a:extLst>
          </p:cNvPr>
          <p:cNvSpPr>
            <a:spLocks noGrp="1"/>
          </p:cNvSpPr>
          <p:nvPr>
            <p:ph type="body" idx="1"/>
          </p:nvPr>
        </p:nvSpPr>
        <p:spPr>
          <a:xfrm>
            <a:off x="464575" y="1113674"/>
            <a:ext cx="6369858" cy="3176231"/>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b="1">
                <a:latin typeface="Open Sans" panose="020B0606030504020204" pitchFamily="34" charset="0"/>
                <a:ea typeface="Open Sans" panose="020B0606030504020204" pitchFamily="34" charset="0"/>
                <a:cs typeface="Open Sans" panose="020B0606030504020204" pitchFamily="34" charset="0"/>
              </a:rPr>
              <a:t>‘Nature’ </a:t>
            </a:r>
            <a:r>
              <a:rPr lang="en-US" sz="2000">
                <a:latin typeface="Open Sans Light" panose="020B0306030504020204" pitchFamily="34" charset="0"/>
                <a:ea typeface="Open Sans Light" panose="020B0306030504020204" pitchFamily="34" charset="0"/>
                <a:cs typeface="Open Sans Light" panose="020B0306030504020204" pitchFamily="34" charset="0"/>
              </a:rPr>
              <a:t>is the natural world: all the </a:t>
            </a:r>
            <a:r>
              <a:rPr lang="en-US" sz="2000" b="1">
                <a:latin typeface="Open Sans Light" panose="020B0306030504020204" pitchFamily="34" charset="0"/>
                <a:ea typeface="Open Sans Light" panose="020B0306030504020204" pitchFamily="34" charset="0"/>
                <a:cs typeface="Open Sans Light" panose="020B0306030504020204" pitchFamily="34" charset="0"/>
              </a:rPr>
              <a:t>natural capital, processes and natural phenomena </a:t>
            </a:r>
            <a:r>
              <a:rPr lang="en-US" sz="2000">
                <a:latin typeface="Open Sans Light" panose="020B0306030504020204" pitchFamily="34" charset="0"/>
                <a:ea typeface="Open Sans Light" panose="020B0306030504020204" pitchFamily="34" charset="0"/>
                <a:cs typeface="Open Sans Light" panose="020B0306030504020204" pitchFamily="34" charset="0"/>
              </a:rPr>
              <a:t>that exist</a:t>
            </a:r>
            <a:br>
              <a:rPr lang="en-US" sz="2000">
                <a:latin typeface="Open Sans Light" panose="020B0306030504020204" pitchFamily="34" charset="0"/>
                <a:ea typeface="Open Sans Light" panose="020B0306030504020204" pitchFamily="34" charset="0"/>
                <a:cs typeface="Open Sans Light" panose="020B0306030504020204" pitchFamily="34" charset="0"/>
              </a:rPr>
            </a:br>
            <a:r>
              <a:rPr lang="en-US" sz="2000">
                <a:latin typeface="Open Sans Light" panose="020B0306030504020204" pitchFamily="34" charset="0"/>
                <a:ea typeface="Open Sans Light" panose="020B0306030504020204" pitchFamily="34" charset="0"/>
                <a:cs typeface="Open Sans Light" panose="020B0306030504020204" pitchFamily="34" charset="0"/>
              </a:rPr>
              <a:t>such as freshwater, air, the weather, oceans or forests. It also includes ecosystem services such as water filtration, pollination, climate regulation, carbon sequestration, erosion control and many others. </a:t>
            </a:r>
            <a:endParaRPr lang="en-GB" sz="200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200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000">
                <a:latin typeface="Open Sans Light" panose="020B0306030504020204" pitchFamily="34" charset="0"/>
                <a:ea typeface="Open Sans Light" panose="020B0306030504020204" pitchFamily="34" charset="0"/>
                <a:cs typeface="Open Sans Light" panose="020B0306030504020204" pitchFamily="34" charset="0"/>
              </a:rPr>
              <a:t>Nature can be understood through a construct of four realms upon which all life on earth depends: Freshwater, Land, Ocean and Atmosphere (TNFD).</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000" b="1"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2000" b="1">
                <a:latin typeface="Open Sans" panose="020B0606030504020204" pitchFamily="34" charset="0"/>
                <a:ea typeface="Open Sans" panose="020B0606030504020204" pitchFamily="34" charset="0"/>
                <a:cs typeface="Open Sans" panose="020B0606030504020204" pitchFamily="34" charset="0"/>
              </a:rPr>
              <a:t>Biodiversity</a:t>
            </a: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Light" panose="020B0306030504020204" pitchFamily="34" charset="0"/>
                <a:ea typeface="Open Sans Light" panose="020B0306030504020204" pitchFamily="34" charset="0"/>
                <a:cs typeface="Open Sans Light" panose="020B0306030504020204" pitchFamily="34" charset="0"/>
              </a:rPr>
              <a:t>is the diversity of all living things in nature – of ecosystems, between species and within species.</a:t>
            </a:r>
            <a:endParaRPr lang="en-GB" sz="200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2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TextBox 52">
            <a:extLst>
              <a:ext uri="{FF2B5EF4-FFF2-40B4-BE49-F238E27FC236}">
                <a16:creationId xmlns:a16="http://schemas.microsoft.com/office/drawing/2014/main" id="{39B207FF-16F1-00C7-E4C5-A40B98DA4010}"/>
              </a:ext>
            </a:extLst>
          </p:cNvPr>
          <p:cNvSpPr txBox="1"/>
          <p:nvPr/>
        </p:nvSpPr>
        <p:spPr>
          <a:xfrm>
            <a:off x="70883" y="6510571"/>
            <a:ext cx="663471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Source</a:t>
            </a: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3"/>
              </a:rPr>
              <a:t>IPBES,</a:t>
            </a: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4"/>
              </a:rPr>
              <a:t>TNFD</a:t>
            </a:r>
            <a:endPar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pic>
        <p:nvPicPr>
          <p:cNvPr id="13" name="Picture 12" descr="A diagram of a circle with icons&#10;&#10;Description automatically generated with medium confidence">
            <a:extLst>
              <a:ext uri="{FF2B5EF4-FFF2-40B4-BE49-F238E27FC236}">
                <a16:creationId xmlns:a16="http://schemas.microsoft.com/office/drawing/2014/main" id="{7675A9DE-02AA-82AA-49B5-F7A7E2F89BB2}"/>
              </a:ext>
            </a:extLst>
          </p:cNvPr>
          <p:cNvPicPr>
            <a:picLocks noChangeAspect="1"/>
          </p:cNvPicPr>
          <p:nvPr/>
        </p:nvPicPr>
        <p:blipFill rotWithShape="1">
          <a:blip r:embed="rId5" cstate="print">
            <a:clrChange>
              <a:clrFrom>
                <a:srgbClr val="F3F3F4"/>
              </a:clrFrom>
              <a:clrTo>
                <a:srgbClr val="F3F3F4">
                  <a:alpha val="0"/>
                </a:srgbClr>
              </a:clrTo>
            </a:clrChange>
            <a:extLst>
              <a:ext uri="{28A0092B-C50C-407E-A947-70E740481C1C}">
                <a14:useLocalDpi xmlns:a14="http://schemas.microsoft.com/office/drawing/2010/main"/>
              </a:ext>
            </a:extLst>
          </a:blip>
          <a:srcRect/>
          <a:stretch/>
        </p:blipFill>
        <p:spPr>
          <a:xfrm>
            <a:off x="7040303" y="1066133"/>
            <a:ext cx="4732258" cy="4872055"/>
          </a:xfrm>
          <a:prstGeom prst="rect">
            <a:avLst/>
          </a:prstGeom>
        </p:spPr>
      </p:pic>
      <p:pic>
        <p:nvPicPr>
          <p:cNvPr id="32" name="Graphic 31" descr="Rainforest with solid fill">
            <a:extLst>
              <a:ext uri="{FF2B5EF4-FFF2-40B4-BE49-F238E27FC236}">
                <a16:creationId xmlns:a16="http://schemas.microsoft.com/office/drawing/2014/main" id="{6A809854-9002-FE40-BEC2-317C3A28FF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8030" y="5534425"/>
            <a:ext cx="432000" cy="432000"/>
          </a:xfrm>
          <a:prstGeom prst="rect">
            <a:avLst/>
          </a:prstGeom>
        </p:spPr>
      </p:pic>
      <p:pic>
        <p:nvPicPr>
          <p:cNvPr id="33" name="Graphic 32" descr="Competition with solid fill">
            <a:extLst>
              <a:ext uri="{FF2B5EF4-FFF2-40B4-BE49-F238E27FC236}">
                <a16:creationId xmlns:a16="http://schemas.microsoft.com/office/drawing/2014/main" id="{3E947A87-2ED7-1EF3-4CA6-F69B2D00BC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02111" y="5534425"/>
            <a:ext cx="432000" cy="432000"/>
          </a:xfrm>
          <a:prstGeom prst="rect">
            <a:avLst/>
          </a:prstGeom>
        </p:spPr>
      </p:pic>
      <p:pic>
        <p:nvPicPr>
          <p:cNvPr id="44" name="Graphic 43" descr="DNA with solid fill">
            <a:extLst>
              <a:ext uri="{FF2B5EF4-FFF2-40B4-BE49-F238E27FC236}">
                <a16:creationId xmlns:a16="http://schemas.microsoft.com/office/drawing/2014/main" id="{1B63D002-C0B9-4FF2-42C1-1BB30B9B0C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0192" y="5517550"/>
            <a:ext cx="432000" cy="432000"/>
          </a:xfrm>
          <a:prstGeom prst="rect">
            <a:avLst/>
          </a:prstGeom>
        </p:spPr>
      </p:pic>
      <p:sp>
        <p:nvSpPr>
          <p:cNvPr id="5" name="TextBox 4">
            <a:extLst>
              <a:ext uri="{FF2B5EF4-FFF2-40B4-BE49-F238E27FC236}">
                <a16:creationId xmlns:a16="http://schemas.microsoft.com/office/drawing/2014/main" id="{98E13286-B491-E484-3B25-CC91B5906B1D}"/>
              </a:ext>
            </a:extLst>
          </p:cNvPr>
          <p:cNvSpPr txBox="1"/>
          <p:nvPr/>
        </p:nvSpPr>
        <p:spPr>
          <a:xfrm>
            <a:off x="70237" y="5962548"/>
            <a:ext cx="6635362" cy="307777"/>
          </a:xfrm>
          <a:prstGeom prst="rect">
            <a:avLst/>
          </a:prstGeom>
          <a:noFill/>
        </p:spPr>
        <p:txBody>
          <a:bodyPr wrap="square">
            <a:spAutoFit/>
          </a:bodyPr>
          <a:lstStyle/>
          <a:p>
            <a:pPr marL="628650" lvl="1" indent="0">
              <a:lnSpc>
                <a:spcPct val="100000"/>
              </a:lnSpc>
              <a:spcBef>
                <a:spcPts val="1800"/>
              </a:spcBef>
              <a:buClrTx/>
              <a:buSzTx/>
              <a:defRPr/>
            </a:pPr>
            <a:r>
              <a:rPr lang="en-GB" sz="1400" b="0" i="1">
                <a:latin typeface="Open Sans Light" panose="020B0306030504020204" pitchFamily="34" charset="0"/>
                <a:ea typeface="Open Sans Light" panose="020B0306030504020204" pitchFamily="34" charset="0"/>
                <a:cs typeface="Open Sans Light" panose="020B0306030504020204" pitchFamily="34" charset="0"/>
                <a:sym typeface="Open Sans Light"/>
              </a:rPr>
              <a:t>Ecosystem diversity	Species diversity	Genetic diversity</a:t>
            </a:r>
          </a:p>
        </p:txBody>
      </p:sp>
      <p:sp>
        <p:nvSpPr>
          <p:cNvPr id="6" name="TextBox 5">
            <a:extLst>
              <a:ext uri="{FF2B5EF4-FFF2-40B4-BE49-F238E27FC236}">
                <a16:creationId xmlns:a16="http://schemas.microsoft.com/office/drawing/2014/main" id="{875FA9F1-B4E4-75FB-D332-FB64C151A330}"/>
              </a:ext>
            </a:extLst>
          </p:cNvPr>
          <p:cNvSpPr txBox="1"/>
          <p:nvPr/>
        </p:nvSpPr>
        <p:spPr>
          <a:xfrm>
            <a:off x="10296208" y="4994330"/>
            <a:ext cx="1811320" cy="523220"/>
          </a:xfrm>
          <a:prstGeom prst="rect">
            <a:avLst/>
          </a:prstGeom>
          <a:noFill/>
        </p:spPr>
        <p:txBody>
          <a:bodyPr wrap="square">
            <a:spAutoFit/>
          </a:bodyPr>
          <a:lstStyle/>
          <a:p>
            <a:pPr algn="r"/>
            <a:r>
              <a:rPr lang="en-GB">
                <a:solidFill>
                  <a:srgbClr val="72AFDA"/>
                </a:solidFill>
                <a:latin typeface="+mj-lt"/>
                <a:ea typeface="Open Sans" panose="020B0606030504020204" pitchFamily="34" charset="0"/>
                <a:cs typeface="Open Sans" panose="020B0606030504020204" pitchFamily="34" charset="0"/>
              </a:rPr>
              <a:t>*Atmosphere includes climate</a:t>
            </a:r>
            <a:r>
              <a:rPr lang="en-GB" sz="1400">
                <a:solidFill>
                  <a:srgbClr val="72AFDA"/>
                </a:solidFill>
                <a:latin typeface="+mj-lt"/>
                <a:ea typeface="Open Sans" panose="020B0606030504020204" pitchFamily="34" charset="0"/>
                <a:cs typeface="Open Sans" panose="020B0606030504020204" pitchFamily="34" charset="0"/>
              </a:rPr>
              <a:t> </a:t>
            </a:r>
            <a:endParaRPr lang="en-GB">
              <a:solidFill>
                <a:srgbClr val="72AFDA"/>
              </a:solidFill>
              <a:latin typeface="+mj-lt"/>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D7857CE8-3B7C-1FDB-84B3-D97D79DBF9EB}"/>
              </a:ext>
            </a:extLst>
          </p:cNvPr>
          <p:cNvSpPr/>
          <p:nvPr/>
        </p:nvSpPr>
        <p:spPr>
          <a:xfrm>
            <a:off x="6914659" y="5791867"/>
            <a:ext cx="5330218" cy="307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4 realms of nature (TNFD)</a:t>
            </a:r>
          </a:p>
        </p:txBody>
      </p:sp>
    </p:spTree>
    <p:extLst>
      <p:ext uri="{BB962C8B-B14F-4D97-AF65-F5344CB8AC3E}">
        <p14:creationId xmlns:p14="http://schemas.microsoft.com/office/powerpoint/2010/main" val="124481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195F-1E8A-B44B-4D29-34ABF9135679}"/>
              </a:ext>
            </a:extLst>
          </p:cNvPr>
          <p:cNvSpPr>
            <a:spLocks noGrp="1"/>
          </p:cNvSpPr>
          <p:nvPr>
            <p:ph type="title"/>
          </p:nvPr>
        </p:nvSpPr>
        <p:spPr/>
        <p:txBody>
          <a:bodyPr/>
          <a:lstStyle/>
          <a:p>
            <a:r>
              <a:rPr lang="en-US" cap="all"/>
              <a:t>Interactions between </a:t>
            </a:r>
            <a:r>
              <a:rPr lang="en-US" cap="all">
                <a:solidFill>
                  <a:srgbClr val="3CAB85"/>
                </a:solidFill>
              </a:rPr>
              <a:t>business and natural capital</a:t>
            </a:r>
            <a:endParaRPr lang="en-GB" cap="all">
              <a:solidFill>
                <a:srgbClr val="3CAB85"/>
              </a:solidFill>
            </a:endParaRPr>
          </a:p>
        </p:txBody>
      </p:sp>
      <p:sp>
        <p:nvSpPr>
          <p:cNvPr id="3" name="Text Placeholder 2">
            <a:extLst>
              <a:ext uri="{FF2B5EF4-FFF2-40B4-BE49-F238E27FC236}">
                <a16:creationId xmlns:a16="http://schemas.microsoft.com/office/drawing/2014/main" id="{FD6F8F82-7AD3-5AF4-8605-20CBFE66CE40}"/>
              </a:ext>
            </a:extLst>
          </p:cNvPr>
          <p:cNvSpPr>
            <a:spLocks noGrp="1"/>
          </p:cNvSpPr>
          <p:nvPr>
            <p:ph type="body" idx="1"/>
          </p:nvPr>
        </p:nvSpPr>
        <p:spPr>
          <a:xfrm>
            <a:off x="465138" y="1155704"/>
            <a:ext cx="11234737" cy="719395"/>
          </a:xfrm>
        </p:spPr>
        <p:txBody>
          <a:bodyPr/>
          <a:lstStyle/>
          <a:p>
            <a:r>
              <a:rPr lang="en-US" sz="2000" b="1">
                <a:latin typeface="Open Sans" panose="020B0606030504020204" pitchFamily="34" charset="0"/>
                <a:ea typeface="Open Sans" panose="020B0606030504020204" pitchFamily="34" charset="0"/>
                <a:cs typeface="Open Sans" panose="020B0606030504020204" pitchFamily="34" charset="0"/>
              </a:rPr>
              <a:t>‘Natural Capital’ </a:t>
            </a:r>
            <a:r>
              <a:rPr lang="en-US" sz="2000"/>
              <a:t>is the stock of renewable and non-renewable natural resources (e.g., plants, animals, air, water, soils, minerals) that combine to yield a flow of benefits to people.</a:t>
            </a:r>
          </a:p>
        </p:txBody>
      </p:sp>
      <p:pic>
        <p:nvPicPr>
          <p:cNvPr id="5" name="Picture 4" descr="A diagram of a company's cost&#10;&#10;Description automatically generated">
            <a:extLst>
              <a:ext uri="{FF2B5EF4-FFF2-40B4-BE49-F238E27FC236}">
                <a16:creationId xmlns:a16="http://schemas.microsoft.com/office/drawing/2014/main" id="{FF274A91-4BA7-EDE3-CAA1-4BB3FF6EBB3F}"/>
              </a:ext>
            </a:extLst>
          </p:cNvPr>
          <p:cNvPicPr>
            <a:picLocks noChangeAspect="1"/>
          </p:cNvPicPr>
          <p:nvPr/>
        </p:nvPicPr>
        <p:blipFill>
          <a:blip r:embed="rId3"/>
          <a:stretch>
            <a:fillRect/>
          </a:stretch>
        </p:blipFill>
        <p:spPr>
          <a:xfrm>
            <a:off x="464574" y="1964670"/>
            <a:ext cx="6951426" cy="4126670"/>
          </a:xfrm>
          <a:prstGeom prst="rect">
            <a:avLst/>
          </a:prstGeom>
        </p:spPr>
      </p:pic>
      <p:sp>
        <p:nvSpPr>
          <p:cNvPr id="7" name="TextBox 6">
            <a:extLst>
              <a:ext uri="{FF2B5EF4-FFF2-40B4-BE49-F238E27FC236}">
                <a16:creationId xmlns:a16="http://schemas.microsoft.com/office/drawing/2014/main" id="{62DE348C-96D3-41B1-6748-B509AE8B80CC}"/>
              </a:ext>
            </a:extLst>
          </p:cNvPr>
          <p:cNvSpPr txBox="1"/>
          <p:nvPr/>
        </p:nvSpPr>
        <p:spPr>
          <a:xfrm>
            <a:off x="70883" y="6510571"/>
            <a:ext cx="663471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Source</a:t>
            </a: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kumimoji="0" lang="en-GB" sz="1200" b="0" i="0" u="none" strike="noStrike" kern="0" cap="none" spc="0" normalizeH="0" baseline="0" noProof="0" err="1">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4"/>
              </a:rPr>
              <a:t>CapitalsCoalition</a:t>
            </a: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Natural Capital Protocol</a:t>
            </a:r>
          </a:p>
        </p:txBody>
      </p:sp>
      <p:sp>
        <p:nvSpPr>
          <p:cNvPr id="10" name="Text Placeholder 2">
            <a:extLst>
              <a:ext uri="{FF2B5EF4-FFF2-40B4-BE49-F238E27FC236}">
                <a16:creationId xmlns:a16="http://schemas.microsoft.com/office/drawing/2014/main" id="{465CFEA4-5753-996B-E268-F36C8D989C7A}"/>
              </a:ext>
            </a:extLst>
          </p:cNvPr>
          <p:cNvSpPr txBox="1">
            <a:spLocks/>
          </p:cNvSpPr>
          <p:nvPr/>
        </p:nvSpPr>
        <p:spPr>
          <a:xfrm>
            <a:off x="7875520" y="3511983"/>
            <a:ext cx="3600000" cy="1908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rgbClr val="464749"/>
              </a:buClr>
              <a:buSzPts val="1800"/>
              <a:buFont typeface="Open Sans Light"/>
              <a:buNone/>
              <a:defRPr sz="1800" b="0" i="0" u="none" strike="noStrike" cap="none">
                <a:solidFill>
                  <a:srgbClr val="464749"/>
                </a:solidFill>
                <a:latin typeface="Open Sans Light"/>
                <a:ea typeface="Open Sans Light"/>
                <a:cs typeface="Open Sans Light"/>
                <a:sym typeface="Open Sans Light"/>
              </a:defRPr>
            </a:lvl1pPr>
            <a:lvl2pPr marL="914400" marR="0" lvl="1" indent="-228600" algn="l" rtl="0" eaLnBrk="1" hangingPunct="1">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rgbClr val="464749"/>
              </a:buClr>
              <a:buSzPts val="1800"/>
              <a:buFont typeface="Open Sans"/>
              <a:buNone/>
              <a:defRPr sz="1400" b="0" i="0" u="none" strike="noStrike" cap="none">
                <a:solidFill>
                  <a:srgbClr val="464749"/>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rgbClr val="464749"/>
              </a:buClr>
              <a:buSzPts val="18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L="2286000" marR="0" lvl="4" indent="-228600" algn="l" rtl="0" eaLnBrk="1" hangingPunct="1">
              <a:lnSpc>
                <a:spcPct val="90000"/>
              </a:lnSpc>
              <a:spcBef>
                <a:spcPts val="500"/>
              </a:spcBef>
              <a:spcAft>
                <a:spcPts val="0"/>
              </a:spcAft>
              <a:buClr>
                <a:srgbClr val="464749"/>
              </a:buClr>
              <a:buSzPts val="1800"/>
              <a:buFont typeface="Open Sans"/>
              <a:buNone/>
              <a:defRPr sz="1100" b="0" i="0" u="none" strike="noStrike" cap="none">
                <a:solidFill>
                  <a:srgbClr val="464749"/>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en-US" sz="2000">
                <a:latin typeface="Open Sans Light" panose="020B0306030504020204" pitchFamily="34" charset="0"/>
                <a:ea typeface="Open Sans Light" panose="020B0306030504020204" pitchFamily="34" charset="0"/>
                <a:cs typeface="Open Sans Light" panose="020B0306030504020204" pitchFamily="34" charset="0"/>
              </a:rPr>
              <a:t>Every business </a:t>
            </a:r>
            <a:r>
              <a:rPr lang="en-US" sz="2000" b="1">
                <a:latin typeface="Open Sans" panose="020B0606030504020204" pitchFamily="34" charset="0"/>
                <a:ea typeface="Open Sans" panose="020B0606030504020204" pitchFamily="34" charset="0"/>
                <a:cs typeface="Open Sans" panose="020B0606030504020204" pitchFamily="34" charset="0"/>
              </a:rPr>
              <a:t>impacts</a:t>
            </a:r>
            <a:r>
              <a:rPr lang="en-US" sz="2000">
                <a:latin typeface="Open Sans Light" panose="020B0306030504020204" pitchFamily="34" charset="0"/>
                <a:ea typeface="Open Sans Light" panose="020B0306030504020204" pitchFamily="34" charset="0"/>
                <a:cs typeface="Open Sans Light" panose="020B03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depends</a:t>
            </a:r>
            <a:r>
              <a:rPr lang="en-US" sz="2000">
                <a:latin typeface="Open Sans Light" panose="020B0306030504020204" pitchFamily="34" charset="0"/>
                <a:ea typeface="Open Sans Light" panose="020B0306030504020204" pitchFamily="34" charset="0"/>
                <a:cs typeface="Open Sans Light" panose="020B0306030504020204" pitchFamily="34" charset="0"/>
              </a:rPr>
              <a:t> on natural capital to some degree and will experience </a:t>
            </a:r>
            <a:r>
              <a:rPr lang="en-US" sz="2000" b="1">
                <a:latin typeface="Open Sans" panose="020B0606030504020204" pitchFamily="34" charset="0"/>
                <a:ea typeface="Open Sans" panose="020B0606030504020204" pitchFamily="34" charset="0"/>
                <a:cs typeface="Open Sans" panose="020B0606030504020204" pitchFamily="34" charset="0"/>
              </a:rPr>
              <a:t>risks</a:t>
            </a:r>
            <a:r>
              <a:rPr lang="en-US" sz="2000">
                <a:latin typeface="Open Sans Light" panose="020B0306030504020204" pitchFamily="34" charset="0"/>
                <a:ea typeface="Open Sans Light" panose="020B0306030504020204" pitchFamily="34" charset="0"/>
                <a:cs typeface="Open Sans Light" panose="020B0306030504020204" pitchFamily="34" charset="0"/>
              </a:rPr>
              <a:t> and/or </a:t>
            </a:r>
            <a:r>
              <a:rPr lang="en-US" sz="2000" b="1">
                <a:latin typeface="Open Sans" panose="020B0606030504020204" pitchFamily="34" charset="0"/>
                <a:ea typeface="Open Sans" panose="020B0606030504020204" pitchFamily="34" charset="0"/>
                <a:cs typeface="Open Sans" panose="020B0606030504020204" pitchFamily="34" charset="0"/>
              </a:rPr>
              <a:t>opportunities</a:t>
            </a:r>
            <a:r>
              <a:rPr lang="en-US" sz="2000">
                <a:latin typeface="Open Sans Light" panose="020B0306030504020204" pitchFamily="34" charset="0"/>
                <a:ea typeface="Open Sans Light" panose="020B0306030504020204" pitchFamily="34" charset="0"/>
                <a:cs typeface="Open Sans Light" panose="020B0306030504020204" pitchFamily="34" charset="0"/>
              </a:rPr>
              <a:t> associated with those impacts and/or dependencies. </a:t>
            </a:r>
          </a:p>
        </p:txBody>
      </p:sp>
      <p:sp>
        <p:nvSpPr>
          <p:cNvPr id="11" name="Rectangle 10">
            <a:extLst>
              <a:ext uri="{FF2B5EF4-FFF2-40B4-BE49-F238E27FC236}">
                <a16:creationId xmlns:a16="http://schemas.microsoft.com/office/drawing/2014/main" id="{CAB604CF-C043-DCE8-DE28-35F400042F42}"/>
              </a:ext>
            </a:extLst>
          </p:cNvPr>
          <p:cNvSpPr/>
          <p:nvPr/>
        </p:nvSpPr>
        <p:spPr>
          <a:xfrm>
            <a:off x="7565920" y="2703017"/>
            <a:ext cx="4024800" cy="72598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Dependencies / Impacts / </a:t>
            </a:r>
          </a:p>
          <a:p>
            <a:pPr algn="ct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Risks / Opportunities (DIROs)</a:t>
            </a:r>
          </a:p>
        </p:txBody>
      </p:sp>
    </p:spTree>
    <p:extLst>
      <p:ext uri="{BB962C8B-B14F-4D97-AF65-F5344CB8AC3E}">
        <p14:creationId xmlns:p14="http://schemas.microsoft.com/office/powerpoint/2010/main" val="350365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34CF4201-C199-80AB-5A05-5541C1276836}"/>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0B022507-0997-8A12-B691-5B100609A1A7}"/>
              </a:ext>
            </a:extLst>
          </p:cNvPr>
          <p:cNvSpPr/>
          <p:nvPr/>
        </p:nvSpPr>
        <p:spPr>
          <a:xfrm>
            <a:off x="422066" y="1528004"/>
            <a:ext cx="3600000" cy="28165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 whole economy ultimately depends on nature and its services, with half of the world's GDP </a:t>
            </a:r>
            <a:r>
              <a:rPr kumimoji="0" lang="en-US"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moderately or highly dependent</a:t>
            </a:r>
            <a:r>
              <a:rPr kumimoji="0" lang="en-US"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
            </a:r>
            <a:r>
              <a:rPr kumimoji="0" lang="en-US" sz="14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1</a:t>
            </a: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lang="en-GB">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5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And nature is particularly critical for stabilizing our climate, with </a:t>
            </a: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over &gt;50% of all GHG emissions</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absorbed by marine and land ecosystems.</a:t>
            </a:r>
            <a:r>
              <a:rPr kumimoji="0" lang="en-GB" sz="14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2</a:t>
            </a: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214" name="Google Shape;214;p5">
            <a:extLst>
              <a:ext uri="{FF2B5EF4-FFF2-40B4-BE49-F238E27FC236}">
                <a16:creationId xmlns:a16="http://schemas.microsoft.com/office/drawing/2014/main" id="{CC64934D-662B-20FC-D902-D8A0D0558892}"/>
              </a:ext>
            </a:extLst>
          </p:cNvPr>
          <p:cNvSpPr txBox="1">
            <a:spLocks noGrp="1"/>
          </p:cNvSpPr>
          <p:nvPr>
            <p:ph type="title"/>
          </p:nvPr>
        </p:nvSpPr>
        <p:spPr>
          <a:xfrm>
            <a:off x="464574" y="241555"/>
            <a:ext cx="11305386" cy="824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64749"/>
              </a:buClr>
              <a:buSzPts val="2800"/>
              <a:buFont typeface="Open Sans Light"/>
              <a:buNone/>
            </a:pPr>
            <a:r>
              <a:rPr lang="en-US" b="1">
                <a:latin typeface="Open Sans" panose="020B0606030504020204" pitchFamily="34" charset="0"/>
                <a:ea typeface="Open Sans" panose="020B0606030504020204" pitchFamily="34" charset="0"/>
                <a:cs typeface="Open Sans" panose="020B0606030504020204" pitchFamily="34" charset="0"/>
              </a:rPr>
              <a:t>NATURE IS IN CRISIS, CREATING </a:t>
            </a:r>
            <a:r>
              <a:rPr lang="en-US" b="1">
                <a:solidFill>
                  <a:srgbClr val="73B592"/>
                </a:solidFill>
                <a:latin typeface="Open Sans" panose="020B0606030504020204" pitchFamily="34" charset="0"/>
                <a:ea typeface="Open Sans" panose="020B0606030504020204" pitchFamily="34" charset="0"/>
                <a:cs typeface="Open Sans" panose="020B0606030504020204" pitchFamily="34" charset="0"/>
              </a:rPr>
              <a:t>PHYSICAL RISKS </a:t>
            </a:r>
            <a:r>
              <a:rPr lang="en-US" b="1">
                <a:latin typeface="Open Sans" panose="020B0606030504020204" pitchFamily="34" charset="0"/>
                <a:ea typeface="Open Sans" panose="020B0606030504020204" pitchFamily="34" charset="0"/>
                <a:cs typeface="Open Sans" panose="020B0606030504020204" pitchFamily="34" charset="0"/>
              </a:rPr>
              <a:t>FOR BUSINESS</a:t>
            </a:r>
            <a:endParaRPr lang="en-US" b="1">
              <a:solidFill>
                <a:srgbClr val="73B59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Isosceles Triangle 3">
            <a:extLst>
              <a:ext uri="{FF2B5EF4-FFF2-40B4-BE49-F238E27FC236}">
                <a16:creationId xmlns:a16="http://schemas.microsoft.com/office/drawing/2014/main" id="{ABDE4AFC-B741-21B5-4145-498E8D43FB3B}"/>
              </a:ext>
            </a:extLst>
          </p:cNvPr>
          <p:cNvSpPr/>
          <p:nvPr/>
        </p:nvSpPr>
        <p:spPr>
          <a:xfrm rot="10800000">
            <a:off x="627295" y="4846565"/>
            <a:ext cx="10945328" cy="350679"/>
          </a:xfrm>
          <a:prstGeom prst="triangl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Group 9">
            <a:extLst>
              <a:ext uri="{FF2B5EF4-FFF2-40B4-BE49-F238E27FC236}">
                <a16:creationId xmlns:a16="http://schemas.microsoft.com/office/drawing/2014/main" id="{87E7EF03-54AE-85C2-E521-47F4F20A7B07}"/>
              </a:ext>
            </a:extLst>
          </p:cNvPr>
          <p:cNvGrpSpPr/>
          <p:nvPr/>
        </p:nvGrpSpPr>
        <p:grpSpPr>
          <a:xfrm>
            <a:off x="610940" y="5251964"/>
            <a:ext cx="10970120" cy="1154520"/>
            <a:chOff x="553285" y="5461927"/>
            <a:chExt cx="10970120" cy="1154520"/>
          </a:xfrm>
        </p:grpSpPr>
        <p:sp>
          <p:nvSpPr>
            <p:cNvPr id="5" name="Rectangle 4">
              <a:extLst>
                <a:ext uri="{FF2B5EF4-FFF2-40B4-BE49-F238E27FC236}">
                  <a16:creationId xmlns:a16="http://schemas.microsoft.com/office/drawing/2014/main" id="{CCBE727C-1560-0DCD-A805-0E99E7043051}"/>
                </a:ext>
              </a:extLst>
            </p:cNvPr>
            <p:cNvSpPr/>
            <p:nvPr/>
          </p:nvSpPr>
          <p:spPr>
            <a:xfrm>
              <a:off x="553285" y="5461927"/>
              <a:ext cx="10970120" cy="115452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This creates </a:t>
              </a:r>
              <a:r>
                <a:rPr kumimoji="0" lang="en-GB" sz="1400" b="1" i="1" u="none" strike="noStrike" kern="0" cap="none" spc="0" normalizeH="0" baseline="0" noProof="0">
                  <a:ln>
                    <a:noFill/>
                  </a:ln>
                  <a:solidFill>
                    <a:srgbClr val="73B592"/>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physical risks</a:t>
              </a:r>
              <a:r>
                <a:rPr kumimoji="0" lang="en-GB" sz="1400" b="1" i="1"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When businesses depend directly on nature for operations, supply-chain performance, real estate asset values, physical security and business continuity.</a:t>
              </a:r>
              <a:r>
                <a:rPr kumimoji="0" lang="en-GB" sz="1400" b="1"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1"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6" name="Rectangle: Rounded Corners 5">
              <a:extLst>
                <a:ext uri="{FF2B5EF4-FFF2-40B4-BE49-F238E27FC236}">
                  <a16:creationId xmlns:a16="http://schemas.microsoft.com/office/drawing/2014/main" id="{75654DD0-3B8A-030F-99B4-21E3A52DA28D}"/>
                </a:ext>
              </a:extLst>
            </p:cNvPr>
            <p:cNvSpPr/>
            <p:nvPr/>
          </p:nvSpPr>
          <p:spPr>
            <a:xfrm>
              <a:off x="706861" y="5976755"/>
              <a:ext cx="4224043" cy="55453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buClr>
                  <a:srgbClr val="000000"/>
                </a:buClr>
                <a:buSzTx/>
                <a:buFont typeface="Arial"/>
                <a:buNone/>
                <a:tabLst/>
                <a:defRPr/>
              </a:pPr>
              <a:r>
                <a:rPr kumimoji="0" lang="en-GB" sz="1200" b="1"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To business operations, assets or supply chains </a:t>
              </a:r>
            </a:p>
            <a:p>
              <a:pPr algn="ctr">
                <a:defRPr/>
              </a:pPr>
              <a:r>
                <a:rPr kumimoji="0" lang="en-GB" sz="1050" b="0" i="1"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e.g. </a:t>
              </a:r>
              <a:r>
                <a:rPr lang="en-GB" sz="105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access to water for cooling, production yield, climate stability</a:t>
              </a:r>
              <a:endParaRPr kumimoji="0" lang="en-GB" sz="1050" b="0" i="1"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7" name="Rectangle: Rounded Corners 6">
              <a:extLst>
                <a:ext uri="{FF2B5EF4-FFF2-40B4-BE49-F238E27FC236}">
                  <a16:creationId xmlns:a16="http://schemas.microsoft.com/office/drawing/2014/main" id="{256CA645-D207-17AC-06B5-0BB25302C37F}"/>
                </a:ext>
              </a:extLst>
            </p:cNvPr>
            <p:cNvSpPr/>
            <p:nvPr/>
          </p:nvSpPr>
          <p:spPr>
            <a:xfrm>
              <a:off x="5298924" y="5947840"/>
              <a:ext cx="6070904" cy="583449"/>
            </a:xfrm>
            <a:prstGeom prst="roundRect">
              <a:avLst/>
            </a:prstGeom>
            <a:solidFill>
              <a:srgbClr val="074C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b="1" i="1"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And you, what are your (physical) risks if you lost nature and its services for your operations, assets or supply chain?</a:t>
              </a:r>
              <a:endParaRPr kumimoji="0" lang="en-GB" b="1" i="1"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grpSp>
      <p:sp>
        <p:nvSpPr>
          <p:cNvPr id="30" name="Rectangle 29">
            <a:extLst>
              <a:ext uri="{FF2B5EF4-FFF2-40B4-BE49-F238E27FC236}">
                <a16:creationId xmlns:a16="http://schemas.microsoft.com/office/drawing/2014/main" id="{6E6FED98-5A91-6933-DCE3-FD2F1E6286EA}"/>
              </a:ext>
            </a:extLst>
          </p:cNvPr>
          <p:cNvSpPr/>
          <p:nvPr/>
        </p:nvSpPr>
        <p:spPr>
          <a:xfrm>
            <a:off x="4217282" y="1528004"/>
            <a:ext cx="3745617" cy="2816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Businesses </a:t>
            </a: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extract resources 1.75x faster</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than nature can replenish them.</a:t>
            </a:r>
            <a:r>
              <a:rPr kumimoji="0" lang="en-GB" sz="14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3</a:t>
            </a: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Our reliance on food, energy, infrastructure and fashion is behind more than </a:t>
            </a: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90% of man-made pressure on nature</a:t>
            </a:r>
            <a:r>
              <a:rPr kumimoji="0" lang="en-GB" sz="14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a:r>
            <a:r>
              <a:rPr lang="en-GB"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4</a:t>
            </a:r>
            <a:endParaRPr kumimoji="0" lang="en-GB" sz="14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This pressure manifests through the </a:t>
            </a: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five main drivers of nature loss</a:t>
            </a:r>
            <a:r>
              <a:rPr lang="en-GB">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en-GB"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5</a:t>
            </a:r>
            <a:endParaRPr kumimoji="0" lang="en-GB" sz="14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ctr"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4" name="Rectangle 33">
            <a:extLst>
              <a:ext uri="{FF2B5EF4-FFF2-40B4-BE49-F238E27FC236}">
                <a16:creationId xmlns:a16="http://schemas.microsoft.com/office/drawing/2014/main" id="{A3702BA6-569A-4DFF-1F00-47EF6CA4CC1F}"/>
              </a:ext>
            </a:extLst>
          </p:cNvPr>
          <p:cNvSpPr/>
          <p:nvPr/>
        </p:nvSpPr>
        <p:spPr>
          <a:xfrm>
            <a:off x="8724899" y="1528004"/>
            <a:ext cx="3014601" cy="2816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1200"/>
              </a:spcAft>
              <a:defRPr/>
            </a:pP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 global economy is already operating outside the safe zone for </a:t>
            </a: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six of the nine planetary boundaries</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
            </a:r>
            <a:r>
              <a:rPr kumimoji="0" lang="en-GB" sz="14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6</a:t>
            </a: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a:spcAft>
                <a:spcPts val="1200"/>
              </a:spcAft>
              <a:defRPr/>
            </a:pP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Up to $577 billion in annual global crop production is </a:t>
            </a: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risk </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from pollinator loss.</a:t>
            </a:r>
            <a:r>
              <a:rPr lang="en-GB"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7</a:t>
            </a:r>
            <a:endParaRPr kumimoji="0" lang="en-GB" sz="1400" b="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Ecosystem degradation could lead to global </a:t>
            </a: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GDP losses </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of up to $2.7 trillion annually in 2030.</a:t>
            </a:r>
            <a:r>
              <a:rPr lang="en-GB"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8</a:t>
            </a: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ctr"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18" name="Group 17">
            <a:extLst>
              <a:ext uri="{FF2B5EF4-FFF2-40B4-BE49-F238E27FC236}">
                <a16:creationId xmlns:a16="http://schemas.microsoft.com/office/drawing/2014/main" id="{2054D51D-36B0-B6C3-4CD9-A5E42F6203FC}"/>
              </a:ext>
            </a:extLst>
          </p:cNvPr>
          <p:cNvGrpSpPr/>
          <p:nvPr/>
        </p:nvGrpSpPr>
        <p:grpSpPr>
          <a:xfrm>
            <a:off x="4358179" y="3484840"/>
            <a:ext cx="998401" cy="570241"/>
            <a:chOff x="4358179" y="3499834"/>
            <a:chExt cx="998401" cy="570241"/>
          </a:xfrm>
        </p:grpSpPr>
        <p:pic>
          <p:nvPicPr>
            <p:cNvPr id="196" name="Picture 10" descr="Conservation - Overharvesting, Sustainability, Biodiversity | Britannica">
              <a:extLst>
                <a:ext uri="{FF2B5EF4-FFF2-40B4-BE49-F238E27FC236}">
                  <a16:creationId xmlns:a16="http://schemas.microsoft.com/office/drawing/2014/main" id="{089E48E0-14AC-C5C4-224C-AA6E5B497A39}"/>
                </a:ext>
              </a:extLst>
            </p:cNvPr>
            <p:cNvPicPr>
              <a:picLocks noChangeAspect="1" noChangeArrowheads="1"/>
            </p:cNvPicPr>
            <p:nvPr/>
          </p:nvPicPr>
          <p:blipFill rotWithShape="1">
            <a:blip r:embed="rId4" cstate="print">
              <a:alphaModFix amt="13000"/>
              <a:extLst>
                <a:ext uri="{28A0092B-C50C-407E-A947-70E740481C1C}">
                  <a14:useLocalDpi xmlns:a14="http://schemas.microsoft.com/office/drawing/2010/main"/>
                </a:ext>
              </a:extLst>
            </a:blip>
            <a:srcRect/>
            <a:stretch/>
          </p:blipFill>
          <p:spPr bwMode="auto">
            <a:xfrm>
              <a:off x="4358179" y="3508475"/>
              <a:ext cx="998400" cy="561600"/>
            </a:xfrm>
            <a:prstGeom prst="roundRect">
              <a:avLst/>
            </a:prstGeom>
            <a:noFill/>
            <a:extLst>
              <a:ext uri="{909E8E84-426E-40DD-AFC4-6F175D3DCCD1}">
                <a14:hiddenFill xmlns:a14="http://schemas.microsoft.com/office/drawing/2010/main">
                  <a:solidFill>
                    <a:srgbClr val="FFFFFF"/>
                  </a:solidFill>
                </a14:hiddenFill>
              </a:ext>
            </a:extLst>
          </p:spPr>
        </p:pic>
        <p:sp>
          <p:nvSpPr>
            <p:cNvPr id="197" name="Rectangle 196">
              <a:extLst>
                <a:ext uri="{FF2B5EF4-FFF2-40B4-BE49-F238E27FC236}">
                  <a16:creationId xmlns:a16="http://schemas.microsoft.com/office/drawing/2014/main" id="{7EFE88A6-E6E9-1220-31DA-B62760CD335D}"/>
                </a:ext>
              </a:extLst>
            </p:cNvPr>
            <p:cNvSpPr/>
            <p:nvPr/>
          </p:nvSpPr>
          <p:spPr>
            <a:xfrm>
              <a:off x="4358180" y="3499834"/>
              <a:ext cx="998400" cy="56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Direct exploitation</a:t>
              </a:r>
            </a:p>
          </p:txBody>
        </p:sp>
      </p:grpSp>
      <p:grpSp>
        <p:nvGrpSpPr>
          <p:cNvPr id="21" name="Group 20">
            <a:extLst>
              <a:ext uri="{FF2B5EF4-FFF2-40B4-BE49-F238E27FC236}">
                <a16:creationId xmlns:a16="http://schemas.microsoft.com/office/drawing/2014/main" id="{EF8A0091-B311-2E41-7AC5-78A5B822ABEC}"/>
              </a:ext>
            </a:extLst>
          </p:cNvPr>
          <p:cNvGrpSpPr/>
          <p:nvPr/>
        </p:nvGrpSpPr>
        <p:grpSpPr>
          <a:xfrm>
            <a:off x="4884017" y="4109694"/>
            <a:ext cx="998401" cy="561600"/>
            <a:chOff x="4900156" y="4095042"/>
            <a:chExt cx="998401" cy="561600"/>
          </a:xfrm>
        </p:grpSpPr>
        <p:pic>
          <p:nvPicPr>
            <p:cNvPr id="195" name="Picture 8" descr="Plastic pollution | Definition, Sources, Effects, Solutions, &amp; Facts |  Britannica">
              <a:extLst>
                <a:ext uri="{FF2B5EF4-FFF2-40B4-BE49-F238E27FC236}">
                  <a16:creationId xmlns:a16="http://schemas.microsoft.com/office/drawing/2014/main" id="{1412ED54-A7F6-7797-11C2-50F930BB8BB5}"/>
                </a:ext>
              </a:extLst>
            </p:cNvPr>
            <p:cNvPicPr>
              <a:picLocks noChangeAspect="1" noChangeArrowheads="1"/>
            </p:cNvPicPr>
            <p:nvPr/>
          </p:nvPicPr>
          <p:blipFill rotWithShape="1">
            <a:blip r:embed="rId5" cstate="print">
              <a:alphaModFix amt="13000"/>
              <a:extLst>
                <a:ext uri="{28A0092B-C50C-407E-A947-70E740481C1C}">
                  <a14:useLocalDpi xmlns:a14="http://schemas.microsoft.com/office/drawing/2010/main"/>
                </a:ext>
              </a:extLst>
            </a:blip>
            <a:srcRect/>
            <a:stretch/>
          </p:blipFill>
          <p:spPr bwMode="auto">
            <a:xfrm>
              <a:off x="4900156" y="4095042"/>
              <a:ext cx="998400" cy="561600"/>
            </a:xfrm>
            <a:prstGeom prst="roundRect">
              <a:avLst/>
            </a:prstGeom>
            <a:noFill/>
            <a:extLst>
              <a:ext uri="{909E8E84-426E-40DD-AFC4-6F175D3DCCD1}">
                <a14:hiddenFill xmlns:a14="http://schemas.microsoft.com/office/drawing/2010/main">
                  <a:solidFill>
                    <a:srgbClr val="FFFFFF"/>
                  </a:solidFill>
                </a14:hiddenFill>
              </a:ext>
            </a:extLst>
          </p:spPr>
        </p:pic>
        <p:sp>
          <p:nvSpPr>
            <p:cNvPr id="198" name="Rectangle 197">
              <a:extLst>
                <a:ext uri="{FF2B5EF4-FFF2-40B4-BE49-F238E27FC236}">
                  <a16:creationId xmlns:a16="http://schemas.microsoft.com/office/drawing/2014/main" id="{36CC5A5C-B7F7-1C98-816B-8B0B5FE74A3D}"/>
                </a:ext>
              </a:extLst>
            </p:cNvPr>
            <p:cNvSpPr/>
            <p:nvPr/>
          </p:nvSpPr>
          <p:spPr>
            <a:xfrm>
              <a:off x="4900157" y="4095042"/>
              <a:ext cx="998400" cy="56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Pollution</a:t>
              </a:r>
            </a:p>
          </p:txBody>
        </p:sp>
      </p:grpSp>
      <p:grpSp>
        <p:nvGrpSpPr>
          <p:cNvPr id="15" name="Group 14">
            <a:extLst>
              <a:ext uri="{FF2B5EF4-FFF2-40B4-BE49-F238E27FC236}">
                <a16:creationId xmlns:a16="http://schemas.microsoft.com/office/drawing/2014/main" id="{8EBA3C2C-26F1-CAA1-39F7-BD8EDBA43998}"/>
              </a:ext>
            </a:extLst>
          </p:cNvPr>
          <p:cNvGrpSpPr/>
          <p:nvPr/>
        </p:nvGrpSpPr>
        <p:grpSpPr>
          <a:xfrm>
            <a:off x="6544871" y="3489160"/>
            <a:ext cx="998400" cy="561600"/>
            <a:chOff x="6544871" y="3489674"/>
            <a:chExt cx="998400" cy="561600"/>
          </a:xfrm>
        </p:grpSpPr>
        <p:pic>
          <p:nvPicPr>
            <p:cNvPr id="193" name="Picture 4" descr="Carbon Emissions Hit a New Record High | Scientific American">
              <a:extLst>
                <a:ext uri="{FF2B5EF4-FFF2-40B4-BE49-F238E27FC236}">
                  <a16:creationId xmlns:a16="http://schemas.microsoft.com/office/drawing/2014/main" id="{22EE900E-F9FF-3F76-99D0-3292E2506B3C}"/>
                </a:ext>
              </a:extLst>
            </p:cNvPr>
            <p:cNvPicPr>
              <a:picLocks noChangeAspect="1" noChangeArrowheads="1"/>
            </p:cNvPicPr>
            <p:nvPr/>
          </p:nvPicPr>
          <p:blipFill rotWithShape="1">
            <a:blip r:embed="rId6" cstate="print">
              <a:alphaModFix amt="13000"/>
              <a:extLst>
                <a:ext uri="{28A0092B-C50C-407E-A947-70E740481C1C}">
                  <a14:useLocalDpi xmlns:a14="http://schemas.microsoft.com/office/drawing/2010/main"/>
                </a:ext>
              </a:extLst>
            </a:blip>
            <a:srcRect/>
            <a:stretch/>
          </p:blipFill>
          <p:spPr bwMode="auto">
            <a:xfrm>
              <a:off x="6544871" y="3489674"/>
              <a:ext cx="998400" cy="561600"/>
            </a:xfrm>
            <a:prstGeom prst="roundRect">
              <a:avLst/>
            </a:prstGeom>
            <a:noFill/>
            <a:extLst>
              <a:ext uri="{909E8E84-426E-40DD-AFC4-6F175D3DCCD1}">
                <a14:hiddenFill xmlns:a14="http://schemas.microsoft.com/office/drawing/2010/main">
                  <a:solidFill>
                    <a:srgbClr val="FFFFFF"/>
                  </a:solidFill>
                </a14:hiddenFill>
              </a:ext>
            </a:extLst>
          </p:spPr>
        </p:pic>
        <p:sp>
          <p:nvSpPr>
            <p:cNvPr id="199" name="Rectangle 198">
              <a:extLst>
                <a:ext uri="{FF2B5EF4-FFF2-40B4-BE49-F238E27FC236}">
                  <a16:creationId xmlns:a16="http://schemas.microsoft.com/office/drawing/2014/main" id="{56E81653-4CC7-0C02-A630-5B976F5AB1CD}"/>
                </a:ext>
              </a:extLst>
            </p:cNvPr>
            <p:cNvSpPr/>
            <p:nvPr/>
          </p:nvSpPr>
          <p:spPr>
            <a:xfrm>
              <a:off x="6544872" y="3489674"/>
              <a:ext cx="998399" cy="56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Climate change</a:t>
              </a:r>
            </a:p>
          </p:txBody>
        </p:sp>
      </p:grpSp>
      <p:grpSp>
        <p:nvGrpSpPr>
          <p:cNvPr id="20" name="Group 19">
            <a:extLst>
              <a:ext uri="{FF2B5EF4-FFF2-40B4-BE49-F238E27FC236}">
                <a16:creationId xmlns:a16="http://schemas.microsoft.com/office/drawing/2014/main" id="{F01516A2-87AD-2FE5-2D92-704058840691}"/>
              </a:ext>
            </a:extLst>
          </p:cNvPr>
          <p:cNvGrpSpPr/>
          <p:nvPr/>
        </p:nvGrpSpPr>
        <p:grpSpPr>
          <a:xfrm>
            <a:off x="5999051" y="4109694"/>
            <a:ext cx="998401" cy="561600"/>
            <a:chOff x="6045670" y="4103960"/>
            <a:chExt cx="998401" cy="561600"/>
          </a:xfrm>
        </p:grpSpPr>
        <p:pic>
          <p:nvPicPr>
            <p:cNvPr id="192" name="Picture 2" descr="Invasive Species | Snowdonia National Park">
              <a:extLst>
                <a:ext uri="{FF2B5EF4-FFF2-40B4-BE49-F238E27FC236}">
                  <a16:creationId xmlns:a16="http://schemas.microsoft.com/office/drawing/2014/main" id="{D411C542-FCA3-0F2F-FCD8-BE5984C79B07}"/>
                </a:ext>
              </a:extLst>
            </p:cNvPr>
            <p:cNvPicPr>
              <a:picLocks noChangeAspect="1" noChangeArrowheads="1"/>
            </p:cNvPicPr>
            <p:nvPr/>
          </p:nvPicPr>
          <p:blipFill rotWithShape="1">
            <a:blip r:embed="rId7" cstate="print">
              <a:alphaModFix amt="13000"/>
              <a:extLst>
                <a:ext uri="{28A0092B-C50C-407E-A947-70E740481C1C}">
                  <a14:useLocalDpi xmlns:a14="http://schemas.microsoft.com/office/drawing/2010/main"/>
                </a:ext>
              </a:extLst>
            </a:blip>
            <a:srcRect/>
            <a:stretch/>
          </p:blipFill>
          <p:spPr bwMode="auto">
            <a:xfrm>
              <a:off x="6045670" y="4103960"/>
              <a:ext cx="998400" cy="561600"/>
            </a:xfrm>
            <a:prstGeom prst="roundRect">
              <a:avLst/>
            </a:prstGeom>
            <a:noFill/>
            <a:extLst>
              <a:ext uri="{909E8E84-426E-40DD-AFC4-6F175D3DCCD1}">
                <a14:hiddenFill xmlns:a14="http://schemas.microsoft.com/office/drawing/2010/main">
                  <a:solidFill>
                    <a:srgbClr val="FFFFFF"/>
                  </a:solidFill>
                </a14:hiddenFill>
              </a:ext>
            </a:extLst>
          </p:spPr>
        </p:pic>
        <p:sp>
          <p:nvSpPr>
            <p:cNvPr id="200" name="Rectangle 199">
              <a:extLst>
                <a:ext uri="{FF2B5EF4-FFF2-40B4-BE49-F238E27FC236}">
                  <a16:creationId xmlns:a16="http://schemas.microsoft.com/office/drawing/2014/main" id="{B823FB4D-A8F8-5F7A-1A46-C9350B6B3F43}"/>
                </a:ext>
              </a:extLst>
            </p:cNvPr>
            <p:cNvSpPr/>
            <p:nvPr/>
          </p:nvSpPr>
          <p:spPr>
            <a:xfrm>
              <a:off x="6045671" y="4103960"/>
              <a:ext cx="998400" cy="56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Invasive non-native  species</a:t>
              </a:r>
            </a:p>
          </p:txBody>
        </p:sp>
      </p:grpSp>
      <p:grpSp>
        <p:nvGrpSpPr>
          <p:cNvPr id="19" name="Group 18">
            <a:extLst>
              <a:ext uri="{FF2B5EF4-FFF2-40B4-BE49-F238E27FC236}">
                <a16:creationId xmlns:a16="http://schemas.microsoft.com/office/drawing/2014/main" id="{D34B1EF3-DA66-DF60-92D7-97BDC3279E5C}"/>
              </a:ext>
            </a:extLst>
          </p:cNvPr>
          <p:cNvGrpSpPr/>
          <p:nvPr/>
        </p:nvGrpSpPr>
        <p:grpSpPr>
          <a:xfrm>
            <a:off x="5451525" y="3479246"/>
            <a:ext cx="998401" cy="581428"/>
            <a:chOff x="5484280" y="3469846"/>
            <a:chExt cx="998401" cy="581428"/>
          </a:xfrm>
        </p:grpSpPr>
        <p:pic>
          <p:nvPicPr>
            <p:cNvPr id="194" name="Picture 6" descr="What Is Land Use Change, and What Causes It?">
              <a:extLst>
                <a:ext uri="{FF2B5EF4-FFF2-40B4-BE49-F238E27FC236}">
                  <a16:creationId xmlns:a16="http://schemas.microsoft.com/office/drawing/2014/main" id="{4214FC36-CD3F-2079-FAF2-907E5095F385}"/>
                </a:ext>
              </a:extLst>
            </p:cNvPr>
            <p:cNvPicPr>
              <a:picLocks noChangeAspect="1" noChangeArrowheads="1"/>
            </p:cNvPicPr>
            <p:nvPr/>
          </p:nvPicPr>
          <p:blipFill rotWithShape="1">
            <a:blip r:embed="rId8" cstate="print">
              <a:alphaModFix amt="13000"/>
              <a:extLst>
                <a:ext uri="{28A0092B-C50C-407E-A947-70E740481C1C}">
                  <a14:useLocalDpi xmlns:a14="http://schemas.microsoft.com/office/drawing/2010/main"/>
                </a:ext>
              </a:extLst>
            </a:blip>
            <a:srcRect/>
            <a:stretch/>
          </p:blipFill>
          <p:spPr bwMode="auto">
            <a:xfrm>
              <a:off x="5484281" y="3469846"/>
              <a:ext cx="998400" cy="561600"/>
            </a:xfrm>
            <a:prstGeom prst="roundRect">
              <a:avLst/>
            </a:prstGeom>
            <a:noFill/>
            <a:extLst>
              <a:ext uri="{909E8E84-426E-40DD-AFC4-6F175D3DCCD1}">
                <a14:hiddenFill xmlns:a14="http://schemas.microsoft.com/office/drawing/2010/main">
                  <a:solidFill>
                    <a:srgbClr val="FFFFFF"/>
                  </a:solidFill>
                </a14:hiddenFill>
              </a:ext>
            </a:extLst>
          </p:spPr>
        </p:pic>
        <p:sp>
          <p:nvSpPr>
            <p:cNvPr id="201" name="Rectangle 200">
              <a:extLst>
                <a:ext uri="{FF2B5EF4-FFF2-40B4-BE49-F238E27FC236}">
                  <a16:creationId xmlns:a16="http://schemas.microsoft.com/office/drawing/2014/main" id="{C5DF1E18-FB99-E64D-9E54-5A4203469FC0}"/>
                </a:ext>
              </a:extLst>
            </p:cNvPr>
            <p:cNvSpPr/>
            <p:nvPr/>
          </p:nvSpPr>
          <p:spPr>
            <a:xfrm>
              <a:off x="5484280" y="3489674"/>
              <a:ext cx="998401" cy="56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Land/Sea use change</a:t>
              </a:r>
            </a:p>
          </p:txBody>
        </p:sp>
      </p:grpSp>
      <p:sp>
        <p:nvSpPr>
          <p:cNvPr id="2" name="Rectangle 1">
            <a:extLst>
              <a:ext uri="{FF2B5EF4-FFF2-40B4-BE49-F238E27FC236}">
                <a16:creationId xmlns:a16="http://schemas.microsoft.com/office/drawing/2014/main" id="{EB5EF519-25E1-CBAC-DC7E-FA45F96ACCE5}"/>
              </a:ext>
            </a:extLst>
          </p:cNvPr>
          <p:cNvSpPr/>
          <p:nvPr/>
        </p:nvSpPr>
        <p:spPr>
          <a:xfrm>
            <a:off x="464574" y="1120123"/>
            <a:ext cx="3600000" cy="38818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Every business depends on nature…</a:t>
            </a:r>
          </a:p>
        </p:txBody>
      </p:sp>
      <p:sp>
        <p:nvSpPr>
          <p:cNvPr id="3" name="Rectangle 2">
            <a:extLst>
              <a:ext uri="{FF2B5EF4-FFF2-40B4-BE49-F238E27FC236}">
                <a16:creationId xmlns:a16="http://schemas.microsoft.com/office/drawing/2014/main" id="{F4567F06-76B0-1284-4D7F-264E39171F6C}"/>
              </a:ext>
            </a:extLst>
          </p:cNvPr>
          <p:cNvSpPr/>
          <p:nvPr/>
        </p:nvSpPr>
        <p:spPr>
          <a:xfrm>
            <a:off x="4280783" y="1120123"/>
            <a:ext cx="3600000" cy="38818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…but also impacts nature loss…</a:t>
            </a:r>
          </a:p>
        </p:txBody>
      </p:sp>
      <p:sp>
        <p:nvSpPr>
          <p:cNvPr id="8" name="Rectangle 7">
            <a:extLst>
              <a:ext uri="{FF2B5EF4-FFF2-40B4-BE49-F238E27FC236}">
                <a16:creationId xmlns:a16="http://schemas.microsoft.com/office/drawing/2014/main" id="{862E7C33-27C4-7878-A20E-DD439B779A22}"/>
              </a:ext>
            </a:extLst>
          </p:cNvPr>
          <p:cNvSpPr/>
          <p:nvPr/>
        </p:nvSpPr>
        <p:spPr>
          <a:xfrm>
            <a:off x="8127426" y="1120123"/>
            <a:ext cx="3600000" cy="38818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…affecting our global economy.</a:t>
            </a:r>
          </a:p>
        </p:txBody>
      </p:sp>
      <p:sp>
        <p:nvSpPr>
          <p:cNvPr id="12" name="TextBox 11">
            <a:extLst>
              <a:ext uri="{FF2B5EF4-FFF2-40B4-BE49-F238E27FC236}">
                <a16:creationId xmlns:a16="http://schemas.microsoft.com/office/drawing/2014/main" id="{765181B0-A1BA-CC41-6976-1686A2D38FE5}"/>
              </a:ext>
            </a:extLst>
          </p:cNvPr>
          <p:cNvSpPr txBox="1"/>
          <p:nvPr/>
        </p:nvSpPr>
        <p:spPr>
          <a:xfrm>
            <a:off x="70882" y="6510571"/>
            <a:ext cx="96065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i="0"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Sources</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1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9"/>
              </a:rPr>
              <a:t>WEF</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2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10"/>
              </a:rPr>
              <a:t>UNEP</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3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11"/>
              </a:rPr>
              <a:t>The World Counts</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4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12"/>
              </a:rPr>
              <a:t>BCG</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5 </a:t>
            </a:r>
            <a:r>
              <a:rPr lang="en-GB" sz="1200">
                <a:latin typeface="Open Sans Light" panose="020B0306030504020204" pitchFamily="34" charset="0"/>
                <a:ea typeface="Open Sans Light" panose="020B0306030504020204" pitchFamily="34" charset="0"/>
                <a:cs typeface="Open Sans Light" panose="020B0306030504020204" pitchFamily="34" charset="0"/>
                <a:hlinkClick r:id="rId13"/>
              </a:rPr>
              <a:t>IPBES</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6 </a:t>
            </a:r>
            <a:r>
              <a:rPr lang="en-GB" sz="1200">
                <a:latin typeface="Open Sans Light" panose="020B0306030504020204" pitchFamily="34" charset="0"/>
                <a:ea typeface="Open Sans Light" panose="020B0306030504020204" pitchFamily="34" charset="0"/>
                <a:cs typeface="Open Sans Light" panose="020B0306030504020204" pitchFamily="34" charset="0"/>
                <a:hlinkClick r:id="rId14"/>
              </a:rPr>
              <a:t>Stockholm Resilience Centre</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7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12"/>
              </a:rPr>
              <a:t>BCG</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GB" sz="1200">
                <a:latin typeface="Open Sans Light" panose="020B0306030504020204" pitchFamily="34" charset="0"/>
                <a:ea typeface="Open Sans Light" panose="020B0306030504020204" pitchFamily="34" charset="0"/>
                <a:cs typeface="Open Sans Light" panose="020B0306030504020204" pitchFamily="34" charset="0"/>
              </a:rPr>
              <a:t> 8 </a:t>
            </a:r>
            <a:r>
              <a:rPr lang="en-GB" sz="1200">
                <a:latin typeface="Open Sans Light" panose="020B0306030504020204" pitchFamily="34" charset="0"/>
                <a:ea typeface="Open Sans Light" panose="020B0306030504020204" pitchFamily="34" charset="0"/>
                <a:cs typeface="Open Sans Light" panose="020B0306030504020204" pitchFamily="34" charset="0"/>
                <a:hlinkClick r:id="rId15"/>
              </a:rPr>
              <a:t>UNEP</a:t>
            </a:r>
            <a:endPar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pic>
        <p:nvPicPr>
          <p:cNvPr id="16" name="Graphic 15" descr="Bee with solid fill">
            <a:extLst>
              <a:ext uri="{FF2B5EF4-FFF2-40B4-BE49-F238E27FC236}">
                <a16:creationId xmlns:a16="http://schemas.microsoft.com/office/drawing/2014/main" id="{74476BAB-03A3-FDAD-AAB0-C93328F596B3}"/>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8227557" y="2645644"/>
            <a:ext cx="489210" cy="489210"/>
          </a:xfrm>
          <a:prstGeom prst="rect">
            <a:avLst/>
          </a:prstGeom>
        </p:spPr>
      </p:pic>
      <p:pic>
        <p:nvPicPr>
          <p:cNvPr id="17" name="Graphic 16" descr="Treasure chest with solid fill">
            <a:extLst>
              <a:ext uri="{FF2B5EF4-FFF2-40B4-BE49-F238E27FC236}">
                <a16:creationId xmlns:a16="http://schemas.microsoft.com/office/drawing/2014/main" id="{8F48936D-863C-AA3D-1DC1-FC4A7C073722}"/>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8227557" y="3449921"/>
            <a:ext cx="489210" cy="489210"/>
          </a:xfrm>
          <a:prstGeom prst="rect">
            <a:avLst/>
          </a:prstGeom>
        </p:spPr>
      </p:pic>
      <p:pic>
        <p:nvPicPr>
          <p:cNvPr id="14" name="Picture 13">
            <a:extLst>
              <a:ext uri="{FF2B5EF4-FFF2-40B4-BE49-F238E27FC236}">
                <a16:creationId xmlns:a16="http://schemas.microsoft.com/office/drawing/2014/main" id="{4E4ED883-267D-7300-A4F0-6D6C11871F1A}"/>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227556" y="1798906"/>
            <a:ext cx="489211" cy="462448"/>
          </a:xfrm>
          <a:prstGeom prst="rect">
            <a:avLst/>
          </a:prstGeom>
        </p:spPr>
      </p:pic>
      <p:pic>
        <p:nvPicPr>
          <p:cNvPr id="27" name="Picture 12" descr="34 Eye-Opening Facts About Water">
            <a:extLst>
              <a:ext uri="{FF2B5EF4-FFF2-40B4-BE49-F238E27FC236}">
                <a16:creationId xmlns:a16="http://schemas.microsoft.com/office/drawing/2014/main" id="{0DB68537-258A-D745-B0BA-EE64773F1DEB}"/>
              </a:ext>
            </a:extLst>
          </p:cNvPr>
          <p:cNvPicPr>
            <a:picLocks noChangeAspect="1" noChangeArrowheads="1"/>
          </p:cNvPicPr>
          <p:nvPr/>
        </p:nvPicPr>
        <p:blipFill rotWithShape="1">
          <a:blip r:embed="rId21" cstate="print">
            <a:alphaModFix amt="13000"/>
            <a:extLst>
              <a:ext uri="{28A0092B-C50C-407E-A947-70E740481C1C}">
                <a14:useLocalDpi xmlns:a14="http://schemas.microsoft.com/office/drawing/2010/main"/>
              </a:ext>
            </a:extLst>
          </a:blip>
          <a:srcRect/>
          <a:stretch/>
        </p:blipFill>
        <p:spPr bwMode="auto">
          <a:xfrm>
            <a:off x="627296" y="2571109"/>
            <a:ext cx="996513" cy="560538"/>
          </a:xfrm>
          <a:prstGeom prst="round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739F65D3-E983-F71C-BBF1-E4AF81F22B90}"/>
              </a:ext>
            </a:extLst>
          </p:cNvPr>
          <p:cNvPicPr>
            <a:picLocks noChangeAspect="1" noChangeArrowheads="1"/>
          </p:cNvPicPr>
          <p:nvPr/>
        </p:nvPicPr>
        <p:blipFill>
          <a:blip r:embed="rId22" cstate="print">
            <a:alphaModFix amt="13000"/>
            <a:extLst>
              <a:ext uri="{28A0092B-C50C-407E-A947-70E740481C1C}">
                <a14:useLocalDpi xmlns:a14="http://schemas.microsoft.com/office/drawing/2010/main"/>
              </a:ext>
            </a:extLst>
          </a:blip>
          <a:srcRect/>
          <a:stretch/>
        </p:blipFill>
        <p:spPr bwMode="auto">
          <a:xfrm>
            <a:off x="1671810" y="2574969"/>
            <a:ext cx="996513" cy="560538"/>
          </a:xfrm>
          <a:prstGeom prst="roundRect">
            <a:avLst/>
          </a:prstGeom>
          <a:noFill/>
          <a:extLst>
            <a:ext uri="{909E8E84-426E-40DD-AFC4-6F175D3DCCD1}">
              <a14:hiddenFill xmlns:a14="http://schemas.microsoft.com/office/drawing/2010/main">
                <a:solidFill>
                  <a:srgbClr val="FFFFFF"/>
                </a:solidFill>
              </a14:hiddenFill>
            </a:ext>
          </a:extLst>
        </p:spPr>
      </p:pic>
      <p:pic>
        <p:nvPicPr>
          <p:cNvPr id="31" name="Picture 12">
            <a:extLst>
              <a:ext uri="{FF2B5EF4-FFF2-40B4-BE49-F238E27FC236}">
                <a16:creationId xmlns:a16="http://schemas.microsoft.com/office/drawing/2014/main" id="{82158C1C-5B39-4B9E-6359-92025968A87D}"/>
              </a:ext>
            </a:extLst>
          </p:cNvPr>
          <p:cNvPicPr>
            <a:picLocks noChangeAspect="1" noChangeArrowheads="1"/>
          </p:cNvPicPr>
          <p:nvPr/>
        </p:nvPicPr>
        <p:blipFill>
          <a:blip r:embed="rId23" cstate="print">
            <a:alphaModFix amt="20000"/>
            <a:extLst>
              <a:ext uri="{28A0092B-C50C-407E-A947-70E740481C1C}">
                <a14:useLocalDpi xmlns:a14="http://schemas.microsoft.com/office/drawing/2010/main"/>
              </a:ext>
            </a:extLst>
          </a:blip>
          <a:srcRect/>
          <a:stretch/>
        </p:blipFill>
        <p:spPr bwMode="auto">
          <a:xfrm>
            <a:off x="2704517" y="2559593"/>
            <a:ext cx="996513" cy="560538"/>
          </a:xfrm>
          <a:prstGeom prst="roundRect">
            <a:avLst/>
          </a:prstGeom>
          <a:noFill/>
          <a:extLst>
            <a:ext uri="{909E8E84-426E-40DD-AFC4-6F175D3DCCD1}">
              <a14:hiddenFill xmlns:a14="http://schemas.microsoft.com/office/drawing/2010/main">
                <a:solidFill>
                  <a:srgbClr val="FFFFFF"/>
                </a:solidFill>
              </a14:hiddenFill>
            </a:ext>
          </a:extLst>
        </p:spPr>
      </p:pic>
      <p:pic>
        <p:nvPicPr>
          <p:cNvPr id="32" name="Picture 12">
            <a:extLst>
              <a:ext uri="{FF2B5EF4-FFF2-40B4-BE49-F238E27FC236}">
                <a16:creationId xmlns:a16="http://schemas.microsoft.com/office/drawing/2014/main" id="{AC29321D-6CBF-87F0-E266-520B720DBAA6}"/>
              </a:ext>
            </a:extLst>
          </p:cNvPr>
          <p:cNvPicPr>
            <a:picLocks noChangeAspect="1" noChangeArrowheads="1"/>
          </p:cNvPicPr>
          <p:nvPr/>
        </p:nvPicPr>
        <p:blipFill>
          <a:blip r:embed="rId24" cstate="print">
            <a:alphaModFix amt="20000"/>
            <a:extLst>
              <a:ext uri="{28A0092B-C50C-407E-A947-70E740481C1C}">
                <a14:useLocalDpi xmlns:a14="http://schemas.microsoft.com/office/drawing/2010/main"/>
              </a:ext>
            </a:extLst>
          </a:blip>
          <a:srcRect/>
          <a:stretch/>
        </p:blipFill>
        <p:spPr bwMode="auto">
          <a:xfrm>
            <a:off x="630693" y="3173210"/>
            <a:ext cx="996513" cy="560538"/>
          </a:xfrm>
          <a:prstGeom prst="round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19D01ADC-FCE2-1C19-5BCB-79B94CCD4A20}"/>
              </a:ext>
            </a:extLst>
          </p:cNvPr>
          <p:cNvSpPr/>
          <p:nvPr/>
        </p:nvSpPr>
        <p:spPr>
          <a:xfrm>
            <a:off x="627295" y="2574783"/>
            <a:ext cx="996513" cy="5605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Freshwater</a:t>
            </a:r>
          </a:p>
        </p:txBody>
      </p:sp>
      <p:sp>
        <p:nvSpPr>
          <p:cNvPr id="35" name="Rectangle 34">
            <a:extLst>
              <a:ext uri="{FF2B5EF4-FFF2-40B4-BE49-F238E27FC236}">
                <a16:creationId xmlns:a16="http://schemas.microsoft.com/office/drawing/2014/main" id="{721117CB-B652-EBD3-DA0A-6B5FAF74B963}"/>
              </a:ext>
            </a:extLst>
          </p:cNvPr>
          <p:cNvSpPr/>
          <p:nvPr/>
        </p:nvSpPr>
        <p:spPr>
          <a:xfrm>
            <a:off x="1671808" y="2574969"/>
            <a:ext cx="996513" cy="5605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Raw materials</a:t>
            </a:r>
          </a:p>
        </p:txBody>
      </p:sp>
      <p:sp>
        <p:nvSpPr>
          <p:cNvPr id="36" name="Rectangle 35">
            <a:extLst>
              <a:ext uri="{FF2B5EF4-FFF2-40B4-BE49-F238E27FC236}">
                <a16:creationId xmlns:a16="http://schemas.microsoft.com/office/drawing/2014/main" id="{B96E9F9C-FEBB-A29B-F306-ED3D3CF31171}"/>
              </a:ext>
            </a:extLst>
          </p:cNvPr>
          <p:cNvSpPr/>
          <p:nvPr/>
        </p:nvSpPr>
        <p:spPr>
          <a:xfrm>
            <a:off x="2704517" y="2567430"/>
            <a:ext cx="996513" cy="5605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Healthy soils</a:t>
            </a:r>
          </a:p>
        </p:txBody>
      </p:sp>
      <p:sp>
        <p:nvSpPr>
          <p:cNvPr id="37" name="Rectangle 36">
            <a:extLst>
              <a:ext uri="{FF2B5EF4-FFF2-40B4-BE49-F238E27FC236}">
                <a16:creationId xmlns:a16="http://schemas.microsoft.com/office/drawing/2014/main" id="{0114368D-5C0D-C10A-43B0-AD05E91DF1B4}"/>
              </a:ext>
            </a:extLst>
          </p:cNvPr>
          <p:cNvSpPr/>
          <p:nvPr/>
        </p:nvSpPr>
        <p:spPr>
          <a:xfrm>
            <a:off x="614773" y="3192380"/>
            <a:ext cx="996513" cy="5605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Climate regulation</a:t>
            </a:r>
          </a:p>
        </p:txBody>
      </p:sp>
      <p:pic>
        <p:nvPicPr>
          <p:cNvPr id="38" name="Picture 12">
            <a:extLst>
              <a:ext uri="{FF2B5EF4-FFF2-40B4-BE49-F238E27FC236}">
                <a16:creationId xmlns:a16="http://schemas.microsoft.com/office/drawing/2014/main" id="{EC7BEC70-3351-82FF-1ED6-FE7A440317FA}"/>
              </a:ext>
            </a:extLst>
          </p:cNvPr>
          <p:cNvPicPr>
            <a:picLocks noChangeAspect="1" noChangeArrowheads="1"/>
          </p:cNvPicPr>
          <p:nvPr/>
        </p:nvPicPr>
        <p:blipFill>
          <a:blip r:embed="rId25" cstate="print">
            <a:alphaModFix amt="20000"/>
            <a:extLst>
              <a:ext uri="{28A0092B-C50C-407E-A947-70E740481C1C}">
                <a14:useLocalDpi xmlns:a14="http://schemas.microsoft.com/office/drawing/2010/main"/>
              </a:ext>
            </a:extLst>
          </a:blip>
          <a:srcRect/>
          <a:stretch/>
        </p:blipFill>
        <p:spPr bwMode="auto">
          <a:xfrm>
            <a:off x="1671026" y="3179916"/>
            <a:ext cx="996513" cy="560538"/>
          </a:xfrm>
          <a:prstGeom prst="round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B87AF620-CB5D-F25F-D6CE-C65F97CAEBE9}"/>
              </a:ext>
            </a:extLst>
          </p:cNvPr>
          <p:cNvSpPr/>
          <p:nvPr/>
        </p:nvSpPr>
        <p:spPr>
          <a:xfrm>
            <a:off x="1671026" y="3187753"/>
            <a:ext cx="996513" cy="5605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Pollination</a:t>
            </a:r>
          </a:p>
        </p:txBody>
      </p:sp>
      <p:sp>
        <p:nvSpPr>
          <p:cNvPr id="40" name="TextBox 39">
            <a:extLst>
              <a:ext uri="{FF2B5EF4-FFF2-40B4-BE49-F238E27FC236}">
                <a16:creationId xmlns:a16="http://schemas.microsoft.com/office/drawing/2014/main" id="{C0CA0B3D-2973-F53A-291F-2BB6F50FB386}"/>
              </a:ext>
            </a:extLst>
          </p:cNvPr>
          <p:cNvSpPr txBox="1"/>
          <p:nvPr/>
        </p:nvSpPr>
        <p:spPr>
          <a:xfrm>
            <a:off x="2764809" y="3260273"/>
            <a:ext cx="890560"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50" b="0" i="1"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And many more…</a:t>
            </a:r>
            <a:endParaRPr kumimoji="0" lang="en-GB" sz="1050" b="0"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8351392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E2D5721B-4971-56E0-208F-DE0E5F6A6637}"/>
            </a:ext>
          </a:extLst>
        </p:cNvPr>
        <p:cNvGrpSpPr/>
        <p:nvPr/>
      </p:nvGrpSpPr>
      <p:grpSpPr>
        <a:xfrm>
          <a:off x="0" y="0"/>
          <a:ext cx="0" cy="0"/>
          <a:chOff x="0" y="0"/>
          <a:chExt cx="0" cy="0"/>
        </a:xfrm>
      </p:grpSpPr>
      <p:sp>
        <p:nvSpPr>
          <p:cNvPr id="214" name="Google Shape;214;p5">
            <a:extLst>
              <a:ext uri="{FF2B5EF4-FFF2-40B4-BE49-F238E27FC236}">
                <a16:creationId xmlns:a16="http://schemas.microsoft.com/office/drawing/2014/main" id="{59162220-6C7A-B82A-4FE7-1D43CA751E37}"/>
              </a:ext>
            </a:extLst>
          </p:cNvPr>
          <p:cNvSpPr txBox="1">
            <a:spLocks noGrp="1"/>
          </p:cNvSpPr>
          <p:nvPr>
            <p:ph type="title"/>
          </p:nvPr>
        </p:nvSpPr>
        <p:spPr>
          <a:xfrm>
            <a:off x="464574" y="241555"/>
            <a:ext cx="11386050" cy="824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64749"/>
              </a:buClr>
              <a:buSzPts val="2800"/>
              <a:buFont typeface="Open Sans Light"/>
              <a:buNone/>
            </a:pPr>
            <a:r>
              <a:rPr lang="en-US" b="1">
                <a:solidFill>
                  <a:srgbClr val="73B592"/>
                </a:solidFill>
                <a:latin typeface="Open Sans" panose="020B0606030504020204" pitchFamily="34" charset="0"/>
                <a:ea typeface="Open Sans" panose="020B0606030504020204" pitchFamily="34" charset="0"/>
                <a:cs typeface="Open Sans" panose="020B0606030504020204" pitchFamily="34" charset="0"/>
              </a:rPr>
              <a:t>BUSINESSES </a:t>
            </a:r>
            <a:r>
              <a:rPr lang="en-US" b="1">
                <a:solidFill>
                  <a:schemeClr val="accent1"/>
                </a:solidFill>
                <a:latin typeface="Open Sans" panose="020B0606030504020204" pitchFamily="34" charset="0"/>
                <a:ea typeface="Open Sans" panose="020B0606030504020204" pitchFamily="34" charset="0"/>
                <a:cs typeface="Open Sans" panose="020B0606030504020204" pitchFamily="34" charset="0"/>
              </a:rPr>
              <a:t>FACE PRESSURE TO ADDRESS THESE PHYSICAL RISKS</a:t>
            </a:r>
          </a:p>
        </p:txBody>
      </p:sp>
      <p:grpSp>
        <p:nvGrpSpPr>
          <p:cNvPr id="1031" name="Group 1030">
            <a:extLst>
              <a:ext uri="{FF2B5EF4-FFF2-40B4-BE49-F238E27FC236}">
                <a16:creationId xmlns:a16="http://schemas.microsoft.com/office/drawing/2014/main" id="{31378B44-FA74-1065-4BAC-1FCA687B6C77}"/>
              </a:ext>
            </a:extLst>
          </p:cNvPr>
          <p:cNvGrpSpPr/>
          <p:nvPr/>
        </p:nvGrpSpPr>
        <p:grpSpPr>
          <a:xfrm>
            <a:off x="3380828" y="1073534"/>
            <a:ext cx="2736000" cy="3786780"/>
            <a:chOff x="3239677" y="1273559"/>
            <a:chExt cx="2736000" cy="3575577"/>
          </a:xfrm>
        </p:grpSpPr>
        <p:pic>
          <p:nvPicPr>
            <p:cNvPr id="10" name="Graphic 9" descr="Court with solid fill">
              <a:extLst>
                <a:ext uri="{FF2B5EF4-FFF2-40B4-BE49-F238E27FC236}">
                  <a16:creationId xmlns:a16="http://schemas.microsoft.com/office/drawing/2014/main" id="{27A1EFD2-F2B7-EFE0-C9C5-FFC74B1574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3072" y="1273559"/>
              <a:ext cx="489210" cy="489210"/>
            </a:xfrm>
            <a:prstGeom prst="rect">
              <a:avLst/>
            </a:prstGeom>
          </p:spPr>
        </p:pic>
        <p:sp>
          <p:nvSpPr>
            <p:cNvPr id="11" name="Rectangle 10">
              <a:extLst>
                <a:ext uri="{FF2B5EF4-FFF2-40B4-BE49-F238E27FC236}">
                  <a16:creationId xmlns:a16="http://schemas.microsoft.com/office/drawing/2014/main" id="{3976236B-C972-92F8-AE10-9B268010A99C}"/>
                </a:ext>
              </a:extLst>
            </p:cNvPr>
            <p:cNvSpPr/>
            <p:nvPr/>
          </p:nvSpPr>
          <p:spPr>
            <a:xfrm>
              <a:off x="3239677" y="2073137"/>
              <a:ext cx="2736000" cy="27759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t"/>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 </a:t>
              </a:r>
              <a:r>
                <a:rPr kumimoji="0" lang="en-GB"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Corporate Sustainability Reporting Directive (CSRD) </a:t>
              </a: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requires companies to disclose information on their nature and biodiversity impacts.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 </a:t>
              </a:r>
              <a:r>
                <a:rPr kumimoji="0" lang="en-GB"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Corporate Sustainability Due Diligence Directive (CSDDD) </a:t>
              </a: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expects companies to identify, prevent, mitigate and end environmental and human harms and within their value chains.</a:t>
              </a:r>
            </a:p>
          </p:txBody>
        </p:sp>
        <p:sp>
          <p:nvSpPr>
            <p:cNvPr id="12" name="Rectangle 11">
              <a:extLst>
                <a:ext uri="{FF2B5EF4-FFF2-40B4-BE49-F238E27FC236}">
                  <a16:creationId xmlns:a16="http://schemas.microsoft.com/office/drawing/2014/main" id="{744726C8-CF96-7CD8-C260-FD1EE3EBC6EA}"/>
                </a:ext>
              </a:extLst>
            </p:cNvPr>
            <p:cNvSpPr/>
            <p:nvPr/>
          </p:nvSpPr>
          <p:spPr>
            <a:xfrm>
              <a:off x="3516358" y="1773811"/>
              <a:ext cx="2276985"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Regulatory pressure</a:t>
              </a:r>
            </a:p>
          </p:txBody>
        </p:sp>
      </p:grpSp>
      <p:grpSp>
        <p:nvGrpSpPr>
          <p:cNvPr id="1029" name="Group 1028">
            <a:extLst>
              <a:ext uri="{FF2B5EF4-FFF2-40B4-BE49-F238E27FC236}">
                <a16:creationId xmlns:a16="http://schemas.microsoft.com/office/drawing/2014/main" id="{AE7C88FA-5681-D3D3-8C03-41064A333F9A}"/>
              </a:ext>
            </a:extLst>
          </p:cNvPr>
          <p:cNvGrpSpPr/>
          <p:nvPr/>
        </p:nvGrpSpPr>
        <p:grpSpPr>
          <a:xfrm>
            <a:off x="6186847" y="1061602"/>
            <a:ext cx="2736000" cy="3798712"/>
            <a:chOff x="6177151" y="1261627"/>
            <a:chExt cx="2736000" cy="3587526"/>
          </a:xfrm>
        </p:grpSpPr>
        <p:pic>
          <p:nvPicPr>
            <p:cNvPr id="8" name="Graphic 7" descr="Coins with solid fill">
              <a:extLst>
                <a:ext uri="{FF2B5EF4-FFF2-40B4-BE49-F238E27FC236}">
                  <a16:creationId xmlns:a16="http://schemas.microsoft.com/office/drawing/2014/main" id="{8039F63B-F2F3-1474-482D-ACD0CEB2CC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00545" y="1261627"/>
              <a:ext cx="489210" cy="489210"/>
            </a:xfrm>
            <a:prstGeom prst="rect">
              <a:avLst/>
            </a:prstGeom>
          </p:spPr>
        </p:pic>
        <p:sp>
          <p:nvSpPr>
            <p:cNvPr id="22" name="Rectangle 21">
              <a:extLst>
                <a:ext uri="{FF2B5EF4-FFF2-40B4-BE49-F238E27FC236}">
                  <a16:creationId xmlns:a16="http://schemas.microsoft.com/office/drawing/2014/main" id="{D0E1E2B2-A485-C7E1-9813-216E73FE887B}"/>
                </a:ext>
              </a:extLst>
            </p:cNvPr>
            <p:cNvSpPr/>
            <p:nvPr/>
          </p:nvSpPr>
          <p:spPr>
            <a:xfrm>
              <a:off x="6177151" y="2073138"/>
              <a:ext cx="2736000" cy="27760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t"/>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163 financial institutions with €21.7 trillion AUM have signed the </a:t>
              </a:r>
              <a:r>
                <a:rPr kumimoji="0" lang="en-GB"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Finance for Biodiversity pledge</a:t>
              </a: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committing to protect and restore biodiversity through their finance activities and investments.</a:t>
              </a:r>
              <a:r>
                <a:rPr kumimoji="0" lang="en-GB" sz="1200" b="0" i="0" u="none" strike="noStrike" kern="0" cap="none" spc="0" normalizeH="0" baseline="3000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2</a:t>
              </a:r>
              <a:endPar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Nature Action 100 </a:t>
              </a: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leverages investor influence to drive greater action on nature in key sectors.</a:t>
              </a:r>
              <a:endParaRPr kumimoji="0" lang="en-GB" sz="1200" b="1"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23" name="Rectangle 22">
              <a:extLst>
                <a:ext uri="{FF2B5EF4-FFF2-40B4-BE49-F238E27FC236}">
                  <a16:creationId xmlns:a16="http://schemas.microsoft.com/office/drawing/2014/main" id="{F8832C7B-AA71-45EB-46B7-33649CAB8B11}"/>
                </a:ext>
              </a:extLst>
            </p:cNvPr>
            <p:cNvSpPr/>
            <p:nvPr/>
          </p:nvSpPr>
          <p:spPr>
            <a:xfrm>
              <a:off x="6406658" y="1778159"/>
              <a:ext cx="2276985"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Investor expectations</a:t>
              </a:r>
            </a:p>
          </p:txBody>
        </p:sp>
      </p:grpSp>
      <p:grpSp>
        <p:nvGrpSpPr>
          <p:cNvPr id="1027" name="Group 1026">
            <a:extLst>
              <a:ext uri="{FF2B5EF4-FFF2-40B4-BE49-F238E27FC236}">
                <a16:creationId xmlns:a16="http://schemas.microsoft.com/office/drawing/2014/main" id="{8F788144-30F6-8CFB-44CA-1F7131E55CB2}"/>
              </a:ext>
            </a:extLst>
          </p:cNvPr>
          <p:cNvGrpSpPr/>
          <p:nvPr/>
        </p:nvGrpSpPr>
        <p:grpSpPr>
          <a:xfrm>
            <a:off x="8918524" y="1073534"/>
            <a:ext cx="2959353" cy="3788007"/>
            <a:chOff x="8918524" y="1273559"/>
            <a:chExt cx="2959353" cy="3788007"/>
          </a:xfrm>
        </p:grpSpPr>
        <p:pic>
          <p:nvPicPr>
            <p:cNvPr id="3" name="Graphic 2" descr="Document with solid fill">
              <a:extLst>
                <a:ext uri="{FF2B5EF4-FFF2-40B4-BE49-F238E27FC236}">
                  <a16:creationId xmlns:a16="http://schemas.microsoft.com/office/drawing/2014/main" id="{00045D3B-3256-2A16-B914-7C5F8872D5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16262" y="1273559"/>
              <a:ext cx="489210" cy="489210"/>
            </a:xfrm>
            <a:prstGeom prst="rect">
              <a:avLst/>
            </a:prstGeom>
          </p:spPr>
        </p:pic>
        <p:sp>
          <p:nvSpPr>
            <p:cNvPr id="27" name="Rectangle 26">
              <a:extLst>
                <a:ext uri="{FF2B5EF4-FFF2-40B4-BE49-F238E27FC236}">
                  <a16:creationId xmlns:a16="http://schemas.microsoft.com/office/drawing/2014/main" id="{B27B6D2A-0A3F-2C55-CF83-957F7E25EF9A}"/>
                </a:ext>
              </a:extLst>
            </p:cNvPr>
            <p:cNvSpPr/>
            <p:nvPr/>
          </p:nvSpPr>
          <p:spPr>
            <a:xfrm>
              <a:off x="8992867" y="2120366"/>
              <a:ext cx="2736000" cy="29412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t"/>
            <a:lstStyle/>
            <a:p>
              <a:pPr marL="285750" indent="-285750">
                <a:spcAft>
                  <a:spcPts val="600"/>
                </a:spcAft>
                <a:buFont typeface="Arial"/>
                <a:buChar char="•"/>
                <a:defRPr/>
              </a:pPr>
              <a:r>
                <a:rPr kumimoji="0" lang="en-US"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Four out of five consumers say they’re willing to pay a </a:t>
              </a:r>
              <a:r>
                <a:rPr kumimoji="0" lang="en-US"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premium for sustainably made products</a:t>
              </a: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
              </a:r>
              <a:r>
                <a:rPr lang="en-GB" sz="1200" baseline="3000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3</a:t>
              </a:r>
              <a:endPar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Over 400 companies from 50 countries have agreed to become </a:t>
              </a:r>
              <a:r>
                <a:rPr kumimoji="0" lang="en-GB" sz="1200" b="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a:r>
              <a:r>
                <a:rPr kumimoji="0" lang="en-GB"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Early Adopters’ </a:t>
              </a: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for the</a:t>
              </a:r>
              <a:r>
                <a:rPr kumimoji="0" lang="en-GB" sz="1200" b="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GB"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TNFD</a:t>
              </a: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
              </a:r>
              <a:r>
                <a:rPr kumimoji="0" lang="en-GB" sz="1200" b="0" i="0" u="none" strike="noStrike" kern="0" cap="none" spc="0" normalizeH="0" baseline="3000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4</a:t>
              </a:r>
              <a:endPar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US"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The Science Based Targets Network </a:t>
              </a:r>
              <a:r>
                <a:rPr kumimoji="0" lang="en-US" sz="120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(SBTN) has developed guidance for companies to set robust nature targets. </a:t>
              </a:r>
              <a:endParaRPr kumimoji="0" lang="en-GB" sz="120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28" name="Rectangle 27">
              <a:extLst>
                <a:ext uri="{FF2B5EF4-FFF2-40B4-BE49-F238E27FC236}">
                  <a16:creationId xmlns:a16="http://schemas.microsoft.com/office/drawing/2014/main" id="{CFB950C2-2A46-1841-AE26-363E7AC03F84}"/>
                </a:ext>
              </a:extLst>
            </p:cNvPr>
            <p:cNvSpPr/>
            <p:nvPr/>
          </p:nvSpPr>
          <p:spPr>
            <a:xfrm>
              <a:off x="8918524" y="1779635"/>
              <a:ext cx="2959353" cy="350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300" b="1">
                  <a:solidFill>
                    <a:srgbClr val="000000"/>
                  </a:solidFill>
                  <a:latin typeface="Open Sans" panose="020B0606030504020204" pitchFamily="34" charset="0"/>
                  <a:ea typeface="Open Sans" panose="020B0606030504020204" pitchFamily="34" charset="0"/>
                  <a:cs typeface="Open Sans" panose="020B0606030504020204" pitchFamily="34" charset="0"/>
                </a:rPr>
                <a:t>Consumer &amp; peer pressure</a:t>
              </a:r>
              <a:endParaRPr kumimoji="0" lang="en-GB" sz="13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sp>
        <p:nvSpPr>
          <p:cNvPr id="50" name="Isosceles Triangle 49">
            <a:extLst>
              <a:ext uri="{FF2B5EF4-FFF2-40B4-BE49-F238E27FC236}">
                <a16:creationId xmlns:a16="http://schemas.microsoft.com/office/drawing/2014/main" id="{54362758-F3F4-8AD5-14A2-2A9FB8D8093A}"/>
              </a:ext>
            </a:extLst>
          </p:cNvPr>
          <p:cNvSpPr/>
          <p:nvPr/>
        </p:nvSpPr>
        <p:spPr>
          <a:xfrm rot="10800000">
            <a:off x="623336" y="4954466"/>
            <a:ext cx="10945328" cy="350679"/>
          </a:xfrm>
          <a:prstGeom prst="triangl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32" name="Group 1031">
            <a:extLst>
              <a:ext uri="{FF2B5EF4-FFF2-40B4-BE49-F238E27FC236}">
                <a16:creationId xmlns:a16="http://schemas.microsoft.com/office/drawing/2014/main" id="{EEB624DD-E611-B0D8-3AA2-B14CB9D506A3}"/>
              </a:ext>
            </a:extLst>
          </p:cNvPr>
          <p:cNvGrpSpPr/>
          <p:nvPr/>
        </p:nvGrpSpPr>
        <p:grpSpPr>
          <a:xfrm>
            <a:off x="384303" y="1071009"/>
            <a:ext cx="2959353" cy="3789307"/>
            <a:chOff x="384303" y="1271034"/>
            <a:chExt cx="2959353" cy="3789307"/>
          </a:xfrm>
        </p:grpSpPr>
        <p:pic>
          <p:nvPicPr>
            <p:cNvPr id="57" name="Graphic 56" descr="Earth globe: Africa and Europe with solid fill">
              <a:extLst>
                <a:ext uri="{FF2B5EF4-FFF2-40B4-BE49-F238E27FC236}">
                  <a16:creationId xmlns:a16="http://schemas.microsoft.com/office/drawing/2014/main" id="{1FA32561-1121-0C67-4AA5-21F71402AD4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86528" y="1271034"/>
              <a:ext cx="489210" cy="489210"/>
            </a:xfrm>
            <a:prstGeom prst="rect">
              <a:avLst/>
            </a:prstGeom>
          </p:spPr>
        </p:pic>
        <p:sp>
          <p:nvSpPr>
            <p:cNvPr id="58" name="Rectangle 57">
              <a:extLst>
                <a:ext uri="{FF2B5EF4-FFF2-40B4-BE49-F238E27FC236}">
                  <a16:creationId xmlns:a16="http://schemas.microsoft.com/office/drawing/2014/main" id="{197FB724-022C-88B6-CA24-81D23FA67522}"/>
                </a:ext>
              </a:extLst>
            </p:cNvPr>
            <p:cNvSpPr/>
            <p:nvPr/>
          </p:nvSpPr>
          <p:spPr>
            <a:xfrm>
              <a:off x="463132" y="2130315"/>
              <a:ext cx="2857187" cy="29300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t"/>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196 governments agreed to </a:t>
              </a:r>
              <a:r>
                <a:rPr kumimoji="0" lang="en-GB"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halt and reverse nature loss by 2030 </a:t>
              </a: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in December 2022.</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US"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GBF Target 15 explicitly </a:t>
              </a:r>
              <a:r>
                <a:rPr kumimoji="0" lang="en-US" sz="120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commits</a:t>
              </a:r>
              <a:r>
                <a:rPr kumimoji="0" lang="en-US" sz="1200" b="1"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kumimoji="0" lang="en-US"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governments to require</a:t>
              </a:r>
              <a:r>
                <a:rPr kumimoji="0" lang="en-US" sz="1200" b="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all large companies and financial institutions to assess and disclose</a:t>
              </a:r>
              <a:r>
                <a:rPr kumimoji="0" lang="en-US" sz="1200" b="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their risks, impacts and </a:t>
              </a:r>
              <a:r>
                <a:rPr lang="en-US" sz="120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dependencies on nature.</a:t>
              </a:r>
              <a:endPar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200" b="0" i="0" u="none" strike="noStrike" kern="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Targets are now being translated to </a:t>
              </a:r>
              <a:r>
                <a:rPr kumimoji="0" lang="en-GB" sz="1200" b="1"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National Biodiversity Strategies &amp; Action Plans</a:t>
              </a:r>
              <a:r>
                <a:rPr kumimoji="0" lang="en-GB" sz="120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a:r>
              <a:endParaRPr kumimoji="0" lang="en-GB" sz="1200" b="0" i="0" u="none" strike="noStrike" kern="0" cap="none" spc="0" normalizeH="0" baseline="0" noProof="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9" name="Rectangle 58">
              <a:extLst>
                <a:ext uri="{FF2B5EF4-FFF2-40B4-BE49-F238E27FC236}">
                  <a16:creationId xmlns:a16="http://schemas.microsoft.com/office/drawing/2014/main" id="{F9113996-294C-503A-981B-DFBA93811463}"/>
                </a:ext>
              </a:extLst>
            </p:cNvPr>
            <p:cNvSpPr/>
            <p:nvPr/>
          </p:nvSpPr>
          <p:spPr>
            <a:xfrm>
              <a:off x="384303" y="1776741"/>
              <a:ext cx="2959353" cy="304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Global agenda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The Biodiversity Plan (GBF)</a:t>
              </a:r>
              <a:r>
                <a:rPr kumimoji="0" lang="en-GB" sz="1300" i="0" u="none" strike="noStrike" kern="0" cap="none" spc="0" normalizeH="0" baseline="3000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1</a:t>
              </a:r>
              <a:endParaRPr kumimoji="0" lang="en-GB" sz="13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grpSp>
      <p:grpSp>
        <p:nvGrpSpPr>
          <p:cNvPr id="5" name="Group 4">
            <a:extLst>
              <a:ext uri="{FF2B5EF4-FFF2-40B4-BE49-F238E27FC236}">
                <a16:creationId xmlns:a16="http://schemas.microsoft.com/office/drawing/2014/main" id="{B04A5DBE-1FC3-C2A8-7FD2-2628D95B8A41}"/>
              </a:ext>
            </a:extLst>
          </p:cNvPr>
          <p:cNvGrpSpPr/>
          <p:nvPr/>
        </p:nvGrpSpPr>
        <p:grpSpPr>
          <a:xfrm>
            <a:off x="610940" y="5352212"/>
            <a:ext cx="10970120" cy="1064209"/>
            <a:chOff x="553285" y="5399837"/>
            <a:chExt cx="10970120" cy="1064209"/>
          </a:xfrm>
        </p:grpSpPr>
        <p:sp>
          <p:nvSpPr>
            <p:cNvPr id="51" name="Rectangle 50">
              <a:extLst>
                <a:ext uri="{FF2B5EF4-FFF2-40B4-BE49-F238E27FC236}">
                  <a16:creationId xmlns:a16="http://schemas.microsoft.com/office/drawing/2014/main" id="{5661030F-ECD1-A1F2-DB76-DBB80236AB47}"/>
                </a:ext>
              </a:extLst>
            </p:cNvPr>
            <p:cNvSpPr/>
            <p:nvPr/>
          </p:nvSpPr>
          <p:spPr>
            <a:xfrm>
              <a:off x="553285" y="5399837"/>
              <a:ext cx="10970120" cy="1064209"/>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The above pressures create </a:t>
              </a:r>
              <a:r>
                <a:rPr kumimoji="0" lang="en-GB" sz="1400" b="1" i="1" u="none" strike="noStrike" kern="0" cap="none" spc="0" normalizeH="0" baseline="0" noProof="0">
                  <a:ln>
                    <a:noFill/>
                  </a:ln>
                  <a:solidFill>
                    <a:srgbClr val="73B592"/>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transition risks</a:t>
              </a:r>
              <a:r>
                <a:rPr kumimoji="0" lang="en-GB" sz="1400" b="1" i="1"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When the direct and indirect impacts of business activities on nature trigger negative business consequences, such as losing customers or entire markets, costly legal action and adverse regulatory changes.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62" name="Rectangle: Rounded Corners 61">
              <a:extLst>
                <a:ext uri="{FF2B5EF4-FFF2-40B4-BE49-F238E27FC236}">
                  <a16:creationId xmlns:a16="http://schemas.microsoft.com/office/drawing/2014/main" id="{DC0AA27E-4F68-4326-98EE-91EBF25D7E21}"/>
                </a:ext>
              </a:extLst>
            </p:cNvPr>
            <p:cNvSpPr/>
            <p:nvPr/>
          </p:nvSpPr>
          <p:spPr>
            <a:xfrm>
              <a:off x="706862" y="6072315"/>
              <a:ext cx="2520000" cy="3065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Legal and policy risks</a:t>
              </a:r>
            </a:p>
          </p:txBody>
        </p:sp>
        <p:sp>
          <p:nvSpPr>
            <p:cNvPr id="63" name="Rectangle: Rounded Corners 62">
              <a:extLst>
                <a:ext uri="{FF2B5EF4-FFF2-40B4-BE49-F238E27FC236}">
                  <a16:creationId xmlns:a16="http://schemas.microsoft.com/office/drawing/2014/main" id="{0D6B73BD-757C-819D-CEDF-485AEE908006}"/>
                </a:ext>
              </a:extLst>
            </p:cNvPr>
            <p:cNvSpPr/>
            <p:nvPr/>
          </p:nvSpPr>
          <p:spPr>
            <a:xfrm>
              <a:off x="3390189" y="6092411"/>
              <a:ext cx="2520000" cy="3065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Market risks</a:t>
              </a:r>
            </a:p>
          </p:txBody>
        </p:sp>
        <p:sp>
          <p:nvSpPr>
            <p:cNvPr id="1024" name="Rectangle: Rounded Corners 1023">
              <a:extLst>
                <a:ext uri="{FF2B5EF4-FFF2-40B4-BE49-F238E27FC236}">
                  <a16:creationId xmlns:a16="http://schemas.microsoft.com/office/drawing/2014/main" id="{7B0D98A3-FD42-D61B-7275-6C7C9458961C}"/>
                </a:ext>
              </a:extLst>
            </p:cNvPr>
            <p:cNvSpPr/>
            <p:nvPr/>
          </p:nvSpPr>
          <p:spPr>
            <a:xfrm>
              <a:off x="6073516" y="6072315"/>
              <a:ext cx="2520000" cy="3065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Technology risks</a:t>
              </a:r>
            </a:p>
          </p:txBody>
        </p:sp>
        <p:sp>
          <p:nvSpPr>
            <p:cNvPr id="1025" name="Rectangle: Rounded Corners 1024">
              <a:extLst>
                <a:ext uri="{FF2B5EF4-FFF2-40B4-BE49-F238E27FC236}">
                  <a16:creationId xmlns:a16="http://schemas.microsoft.com/office/drawing/2014/main" id="{C701B6D3-9C75-2850-A2AE-BD682CCDD2E3}"/>
                </a:ext>
              </a:extLst>
            </p:cNvPr>
            <p:cNvSpPr/>
            <p:nvPr/>
          </p:nvSpPr>
          <p:spPr>
            <a:xfrm>
              <a:off x="8756842" y="6072315"/>
              <a:ext cx="2520000" cy="30657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Reputational risks</a:t>
              </a:r>
            </a:p>
          </p:txBody>
        </p:sp>
      </p:grpSp>
      <p:pic>
        <p:nvPicPr>
          <p:cNvPr id="1033" name="Picture 1032" descr="Graphical user interface, text&#10;&#10;Description automatically generated">
            <a:extLst>
              <a:ext uri="{FF2B5EF4-FFF2-40B4-BE49-F238E27FC236}">
                <a16:creationId xmlns:a16="http://schemas.microsoft.com/office/drawing/2014/main" id="{8E85AF25-1CC0-3467-3D0F-3C1C5A52048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213336" y="4457837"/>
            <a:ext cx="1586692" cy="304606"/>
          </a:xfrm>
          <a:prstGeom prst="rect">
            <a:avLst/>
          </a:prstGeom>
        </p:spPr>
      </p:pic>
      <p:pic>
        <p:nvPicPr>
          <p:cNvPr id="1034" name="Picture 1033" descr="A picture containing text, sign, plate&#10;&#10;Description automatically generated">
            <a:extLst>
              <a:ext uri="{FF2B5EF4-FFF2-40B4-BE49-F238E27FC236}">
                <a16:creationId xmlns:a16="http://schemas.microsoft.com/office/drawing/2014/main" id="{4920BFEC-FF7A-BAD3-0BE3-F58A43421F6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040817" y="4359294"/>
            <a:ext cx="447352" cy="448444"/>
          </a:xfrm>
          <a:prstGeom prst="rect">
            <a:avLst/>
          </a:prstGeom>
        </p:spPr>
      </p:pic>
      <p:pic>
        <p:nvPicPr>
          <p:cNvPr id="1035" name="Picture 8" descr="At COP15, Investors Announce Nature Action 100">
            <a:extLst>
              <a:ext uri="{FF2B5EF4-FFF2-40B4-BE49-F238E27FC236}">
                <a16:creationId xmlns:a16="http://schemas.microsoft.com/office/drawing/2014/main" id="{5D94D78D-7D9F-9843-625E-2F0A2215A57B}"/>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982649" y="4195111"/>
            <a:ext cx="1189335" cy="1843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TCP">
            <a:extLst>
              <a:ext uri="{FF2B5EF4-FFF2-40B4-BE49-F238E27FC236}">
                <a16:creationId xmlns:a16="http://schemas.microsoft.com/office/drawing/2014/main" id="{25B8DB54-A2CA-E2EE-E0FE-43C3161F55AF}"/>
              </a:ext>
            </a:extLst>
          </p:cNvPr>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t="23910" b="34762"/>
          <a:stretch/>
        </p:blipFill>
        <p:spPr bwMode="auto">
          <a:xfrm>
            <a:off x="7577317" y="4414107"/>
            <a:ext cx="1341207" cy="3697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inancial Institutions Call for Support of Finance Ministers for an  Ambitious Global Biodiversity Framework - Domini">
            <a:extLst>
              <a:ext uri="{FF2B5EF4-FFF2-40B4-BE49-F238E27FC236}">
                <a16:creationId xmlns:a16="http://schemas.microsoft.com/office/drawing/2014/main" id="{C626FAE8-6779-8153-4701-CDA4166E3569}"/>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6362418" y="4412312"/>
            <a:ext cx="1068019" cy="37338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e EU Has 'Fixed' ESG Reporting. Here Is How">
            <a:extLst>
              <a:ext uri="{FF2B5EF4-FFF2-40B4-BE49-F238E27FC236}">
                <a16:creationId xmlns:a16="http://schemas.microsoft.com/office/drawing/2014/main" id="{E46C776A-8593-85FD-EF02-22E1785EFFDF}"/>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3819383" y="4352129"/>
            <a:ext cx="743107" cy="37155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unming-Montreal Global Biodiversity Framework">
            <a:extLst>
              <a:ext uri="{FF2B5EF4-FFF2-40B4-BE49-F238E27FC236}">
                <a16:creationId xmlns:a16="http://schemas.microsoft.com/office/drawing/2014/main" id="{58FBFE2C-7591-EB1D-AFBD-528699D76C8A}"/>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764517" y="4447782"/>
            <a:ext cx="1521830" cy="34089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vent Calendar UN Biodiversity COP15 in Montreal | Brahma Kumaris  Environment Initiative">
            <a:extLst>
              <a:ext uri="{FF2B5EF4-FFF2-40B4-BE49-F238E27FC236}">
                <a16:creationId xmlns:a16="http://schemas.microsoft.com/office/drawing/2014/main" id="{4243E928-B066-D0CB-47AB-70ADDE3B45B3}"/>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783331" y="4138564"/>
            <a:ext cx="448487" cy="689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2003FC-7D84-0E04-022D-0604232E2FD1}"/>
              </a:ext>
            </a:extLst>
          </p:cNvPr>
          <p:cNvSpPr txBox="1"/>
          <p:nvPr/>
        </p:nvSpPr>
        <p:spPr>
          <a:xfrm>
            <a:off x="70882" y="6510571"/>
            <a:ext cx="96065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Source: 1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20"/>
              </a:rPr>
              <a:t>CBD</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GB" sz="1200">
                <a:latin typeface="Open Sans Light" panose="020B0306030504020204" pitchFamily="34" charset="0"/>
                <a:ea typeface="Open Sans Light" panose="020B0306030504020204" pitchFamily="34" charset="0"/>
                <a:cs typeface="Open Sans Light" panose="020B0306030504020204" pitchFamily="34" charset="0"/>
              </a:rPr>
              <a:t>2</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21"/>
              </a:rPr>
              <a:t>Finance for Biodiversity</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lang="en-GB" sz="1200">
                <a:latin typeface="Open Sans Light" panose="020B0306030504020204" pitchFamily="34" charset="0"/>
                <a:ea typeface="Open Sans Light" panose="020B0306030504020204" pitchFamily="34" charset="0"/>
                <a:cs typeface="Open Sans Light" panose="020B0306030504020204" pitchFamily="34" charset="0"/>
              </a:rPr>
              <a:t>3</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22"/>
              </a:rPr>
              <a:t>PwC</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4 </a:t>
            </a:r>
            <a:r>
              <a:rPr lang="en-GB" sz="1200">
                <a:latin typeface="Open Sans Light" panose="020B0306030504020204" pitchFamily="34" charset="0"/>
                <a:ea typeface="Open Sans Light" panose="020B0306030504020204" pitchFamily="34" charset="0"/>
                <a:cs typeface="Open Sans Light" panose="020B0306030504020204" pitchFamily="34" charset="0"/>
                <a:hlinkClick r:id="rId23"/>
              </a:rPr>
              <a:t>TNFD</a:t>
            </a:r>
            <a:endPar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pic>
        <p:nvPicPr>
          <p:cNvPr id="1028" name="Picture 4" descr="EU CSDDD: Where Are We Now? - amfori">
            <a:extLst>
              <a:ext uri="{FF2B5EF4-FFF2-40B4-BE49-F238E27FC236}">
                <a16:creationId xmlns:a16="http://schemas.microsoft.com/office/drawing/2014/main" id="{1C7F6769-A4C4-C244-F2A1-5B68C0A276E6}"/>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4965703" y="4298178"/>
            <a:ext cx="685983" cy="45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5073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D9552B42-4E4F-E071-7199-A5C9EE0D6B80}"/>
            </a:ext>
          </a:extLst>
        </p:cNvPr>
        <p:cNvGrpSpPr/>
        <p:nvPr/>
      </p:nvGrpSpPr>
      <p:grpSpPr>
        <a:xfrm>
          <a:off x="0" y="0"/>
          <a:ext cx="0" cy="0"/>
          <a:chOff x="0" y="0"/>
          <a:chExt cx="0" cy="0"/>
        </a:xfrm>
      </p:grpSpPr>
      <p:sp>
        <p:nvSpPr>
          <p:cNvPr id="214" name="Google Shape;214;p5">
            <a:extLst>
              <a:ext uri="{FF2B5EF4-FFF2-40B4-BE49-F238E27FC236}">
                <a16:creationId xmlns:a16="http://schemas.microsoft.com/office/drawing/2014/main" id="{A2EE105D-C8DA-1421-FBF9-EAA396BC000B}"/>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64749"/>
              </a:buClr>
              <a:buSzPts val="2800"/>
              <a:buFont typeface="Open Sans Light"/>
              <a:buNone/>
            </a:pPr>
            <a:r>
              <a:rPr lang="en-US" b="1">
                <a:solidFill>
                  <a:schemeClr val="accent1"/>
                </a:solidFill>
                <a:latin typeface="Open Sans" panose="020B0606030504020204" pitchFamily="34" charset="0"/>
                <a:ea typeface="Open Sans" panose="020B0606030504020204" pitchFamily="34" charset="0"/>
                <a:cs typeface="Open Sans" panose="020B0606030504020204" pitchFamily="34" charset="0"/>
              </a:rPr>
              <a:t>BUT A NATURE-POSITIVE TRANSITION BRINGS </a:t>
            </a: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OPPORTUNITIES </a:t>
            </a:r>
          </a:p>
        </p:txBody>
      </p:sp>
      <p:sp>
        <p:nvSpPr>
          <p:cNvPr id="52" name="Rectangle 51">
            <a:extLst>
              <a:ext uri="{FF2B5EF4-FFF2-40B4-BE49-F238E27FC236}">
                <a16:creationId xmlns:a16="http://schemas.microsoft.com/office/drawing/2014/main" id="{A750A18C-5237-F2C4-D493-D4F0B3A9F6B3}"/>
              </a:ext>
            </a:extLst>
          </p:cNvPr>
          <p:cNvSpPr/>
          <p:nvPr/>
        </p:nvSpPr>
        <p:spPr>
          <a:xfrm>
            <a:off x="8076000" y="1879397"/>
            <a:ext cx="3624385" cy="1585819"/>
          </a:xfrm>
          <a:prstGeom prst="rect">
            <a:avLst/>
          </a:prstGeom>
          <a:noFill/>
          <a:ln w="25400" cap="flat" cmpd="sng" algn="ctr">
            <a:noFill/>
            <a:prstDash val="solid"/>
          </a:ln>
          <a:effectLst/>
        </p:spPr>
        <p:txBody>
          <a:bodyPr vert="horz" lIns="91440" tIns="45720" rIns="91440" bIns="45720" rtlCol="0" anchor="t"/>
          <a:lstStyle/>
          <a:p>
            <a:pPr marL="180975" marR="0" lvl="1" indent="-180975"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endParaRPr kumimoji="0" lang="en-GB" sz="16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pic>
        <p:nvPicPr>
          <p:cNvPr id="12" name="Picture 11">
            <a:extLst>
              <a:ext uri="{FF2B5EF4-FFF2-40B4-BE49-F238E27FC236}">
                <a16:creationId xmlns:a16="http://schemas.microsoft.com/office/drawing/2014/main" id="{43CC6817-9944-D543-39DB-E2A371193115}"/>
              </a:ext>
            </a:extLst>
          </p:cNvPr>
          <p:cNvPicPr>
            <a:picLocks noChangeAspect="1"/>
          </p:cNvPicPr>
          <p:nvPr/>
        </p:nvPicPr>
        <p:blipFill rotWithShape="1">
          <a:blip r:embed="rId4" cstate="print">
            <a:clrChange>
              <a:clrFrom>
                <a:srgbClr val="F5F6F8"/>
              </a:clrFrom>
              <a:clrTo>
                <a:srgbClr val="F5F6F8">
                  <a:alpha val="0"/>
                </a:srgbClr>
              </a:clrTo>
            </a:clrChange>
            <a:extLst>
              <a:ext uri="{28A0092B-C50C-407E-A947-70E740481C1C}">
                <a14:useLocalDpi xmlns:a14="http://schemas.microsoft.com/office/drawing/2010/main"/>
              </a:ext>
            </a:extLst>
          </a:blip>
          <a:srcRect/>
          <a:stretch/>
        </p:blipFill>
        <p:spPr>
          <a:xfrm>
            <a:off x="4035049" y="1354718"/>
            <a:ext cx="7786668" cy="3094634"/>
          </a:xfrm>
          <a:prstGeom prst="rect">
            <a:avLst/>
          </a:prstGeom>
        </p:spPr>
      </p:pic>
      <p:sp>
        <p:nvSpPr>
          <p:cNvPr id="20" name="Rectangle 19">
            <a:extLst>
              <a:ext uri="{FF2B5EF4-FFF2-40B4-BE49-F238E27FC236}">
                <a16:creationId xmlns:a16="http://schemas.microsoft.com/office/drawing/2014/main" id="{579B375F-AEA3-6A15-5092-A6A4020558E2}"/>
              </a:ext>
            </a:extLst>
          </p:cNvPr>
          <p:cNvSpPr/>
          <p:nvPr/>
        </p:nvSpPr>
        <p:spPr>
          <a:xfrm>
            <a:off x="0" y="5088835"/>
            <a:ext cx="12192000" cy="17691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AC0A3BB-BA81-8202-07BD-8AFF2842C994}"/>
              </a:ext>
            </a:extLst>
          </p:cNvPr>
          <p:cNvSpPr txBox="1"/>
          <p:nvPr/>
        </p:nvSpPr>
        <p:spPr>
          <a:xfrm>
            <a:off x="461604" y="1792877"/>
            <a:ext cx="3105940" cy="2651560"/>
          </a:xfrm>
          <a:prstGeom prst="rect">
            <a:avLst/>
          </a:prstGeom>
          <a:noFill/>
        </p:spPr>
        <p:txBody>
          <a:bodyPr wrap="square">
            <a:spAutoFit/>
          </a:bodyPr>
          <a:lstStyle/>
          <a:p>
            <a:pPr>
              <a:lnSpc>
                <a:spcPct val="120000"/>
              </a:lnSpc>
              <a:spcAft>
                <a:spcPts val="1200"/>
              </a:spcAft>
            </a:pP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Transitions in just three socio-economic systems could deliver </a:t>
            </a:r>
            <a:r>
              <a:rPr lang="en-GB" sz="2000" b="1">
                <a:solidFill>
                  <a:schemeClr val="accent4"/>
                </a:solidFill>
                <a:latin typeface="Open Sans" panose="020B0606030504020204" pitchFamily="34" charset="0"/>
                <a:ea typeface="Open Sans" panose="020B0606030504020204" pitchFamily="34" charset="0"/>
                <a:cs typeface="Open Sans" panose="020B0606030504020204" pitchFamily="34" charset="0"/>
              </a:rPr>
              <a:t>$10.1 trillion of annual business </a:t>
            </a: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opportunities and </a:t>
            </a:r>
            <a:r>
              <a:rPr lang="en-GB" sz="2000" b="1">
                <a:solidFill>
                  <a:schemeClr val="accent4"/>
                </a:solidFill>
                <a:latin typeface="Open Sans" panose="020B0606030504020204" pitchFamily="34" charset="0"/>
                <a:ea typeface="Open Sans" panose="020B0606030504020204" pitchFamily="34" charset="0"/>
                <a:cs typeface="Open Sans" panose="020B0606030504020204" pitchFamily="34" charset="0"/>
              </a:rPr>
              <a:t>395 million jobs </a:t>
            </a:r>
            <a:r>
              <a:rPr lang="en-GB" sz="2000" b="1">
                <a:solidFill>
                  <a:schemeClr val="tx1"/>
                </a:solidFill>
                <a:latin typeface="Open Sans" panose="020B0606030504020204" pitchFamily="34" charset="0"/>
                <a:ea typeface="Open Sans" panose="020B0606030504020204" pitchFamily="34" charset="0"/>
                <a:cs typeface="Open Sans" panose="020B0606030504020204" pitchFamily="34" charset="0"/>
              </a:rPr>
              <a:t>by 2030.</a:t>
            </a:r>
          </a:p>
        </p:txBody>
      </p:sp>
      <p:sp>
        <p:nvSpPr>
          <p:cNvPr id="53" name="Rectangle 52">
            <a:extLst>
              <a:ext uri="{FF2B5EF4-FFF2-40B4-BE49-F238E27FC236}">
                <a16:creationId xmlns:a16="http://schemas.microsoft.com/office/drawing/2014/main" id="{13ECD60A-6829-7314-724D-60211DAA7D0C}"/>
              </a:ext>
            </a:extLst>
          </p:cNvPr>
          <p:cNvSpPr/>
          <p:nvPr/>
        </p:nvSpPr>
        <p:spPr>
          <a:xfrm>
            <a:off x="332951" y="5474124"/>
            <a:ext cx="3600000" cy="1090269"/>
          </a:xfrm>
          <a:prstGeom prst="rect">
            <a:avLst/>
          </a:prstGeom>
          <a:noFill/>
          <a:ln w="25400" cap="flat" cmpd="sng" algn="ctr">
            <a:noFill/>
            <a:prstDash val="solid"/>
          </a:ln>
          <a:effectLst/>
        </p:spPr>
        <p:txBody>
          <a:bodyPr lIns="91440" tIns="45720" rIns="91440" bIns="45720" rtlCol="0" anchor="t"/>
          <a:lstStyle/>
          <a:p>
            <a:pPr marR="0" lvl="0" algn="ctr" defTabSz="914400" rtl="0" eaLnBrk="1" fontAlgn="auto" latinLnBrk="0" hangingPunct="1">
              <a:lnSpc>
                <a:spcPct val="100000"/>
              </a:lnSpc>
              <a:spcBef>
                <a:spcPts val="0"/>
              </a:spcBef>
              <a:spcAft>
                <a:spcPts val="600"/>
              </a:spcAft>
              <a:buClr>
                <a:srgbClr val="000000"/>
              </a:buClr>
              <a:buSzTx/>
              <a:tabLst/>
              <a:defRPr/>
            </a:pPr>
            <a:r>
              <a:rPr kumimoji="0" lang="en" sz="1800" b="1"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Generate revenue</a:t>
            </a:r>
          </a:p>
          <a:p>
            <a:pPr marR="0" lvl="1" algn="ctr" defTabSz="914400" rtl="0" eaLnBrk="1" fontAlgn="auto" latinLnBrk="0" hangingPunct="1">
              <a:lnSpc>
                <a:spcPct val="110000"/>
              </a:lnSpc>
              <a:spcBef>
                <a:spcPts val="0"/>
              </a:spcBef>
              <a:spcAft>
                <a:spcPts val="600"/>
              </a:spcAft>
              <a:buClr>
                <a:srgbClr val="000000"/>
              </a:buClr>
              <a:buSzTx/>
              <a:tabLst/>
              <a:defRPr/>
            </a:pPr>
            <a:r>
              <a:rPr kumimoji="0" lang="en-GB" sz="1600" i="0"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New markets and products</a:t>
            </a:r>
            <a:endParaRPr lang="en-GB" sz="1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R="0" lvl="1" algn="ctr" defTabSz="914400" rtl="0" eaLnBrk="1" fontAlgn="auto" latinLnBrk="0" hangingPunct="1">
              <a:lnSpc>
                <a:spcPct val="110000"/>
              </a:lnSpc>
              <a:spcBef>
                <a:spcPts val="0"/>
              </a:spcBef>
              <a:spcAft>
                <a:spcPts val="600"/>
              </a:spcAft>
              <a:buClr>
                <a:srgbClr val="000000"/>
              </a:buClr>
              <a:buSzTx/>
              <a:tabLst/>
              <a:defRPr/>
            </a:pPr>
            <a:r>
              <a:rPr kumimoji="0" lang="en-GB" sz="1600" i="0"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Enhanced reputation</a:t>
            </a:r>
          </a:p>
          <a:p>
            <a:pPr marR="0" lvl="0" algn="ctr" defTabSz="914400" rtl="0" eaLnBrk="1" fontAlgn="auto" latinLnBrk="0" hangingPunct="1">
              <a:lnSpc>
                <a:spcPct val="100000"/>
              </a:lnSpc>
              <a:spcBef>
                <a:spcPts val="0"/>
              </a:spcBef>
              <a:spcAft>
                <a:spcPts val="600"/>
              </a:spcAft>
              <a:buClr>
                <a:srgbClr val="000000"/>
              </a:buClr>
              <a:buSzTx/>
              <a:tabLst/>
              <a:defRPr/>
            </a:pPr>
            <a:endParaRPr kumimoji="0" lang="en" sz="1800" b="1"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4" name="Rectangle 53">
            <a:extLst>
              <a:ext uri="{FF2B5EF4-FFF2-40B4-BE49-F238E27FC236}">
                <a16:creationId xmlns:a16="http://schemas.microsoft.com/office/drawing/2014/main" id="{074AF9A0-5E86-47A4-0FB0-9DDDE910A181}"/>
              </a:ext>
            </a:extLst>
          </p:cNvPr>
          <p:cNvSpPr/>
          <p:nvPr/>
        </p:nvSpPr>
        <p:spPr>
          <a:xfrm>
            <a:off x="4328383" y="5474124"/>
            <a:ext cx="3600000" cy="1090269"/>
          </a:xfrm>
          <a:prstGeom prst="rect">
            <a:avLst/>
          </a:prstGeom>
          <a:noFill/>
          <a:ln w="25400" cap="flat" cmpd="sng" algn="ctr">
            <a:noFill/>
            <a:prstDash val="solid"/>
          </a:ln>
          <a:effectLst/>
        </p:spPr>
        <p:txBody>
          <a:bodyPr lIns="91440" tIns="45720" rIns="91440" bIns="45720" rtlCol="0" anchor="t"/>
          <a:lstStyle/>
          <a:p>
            <a:pPr marR="0" lvl="0" algn="ctr" defTabSz="914400" rtl="0" eaLnBrk="1" fontAlgn="auto" latinLnBrk="0" hangingPunct="1">
              <a:lnSpc>
                <a:spcPct val="100000"/>
              </a:lnSpc>
              <a:spcBef>
                <a:spcPts val="0"/>
              </a:spcBef>
              <a:spcAft>
                <a:spcPts val="600"/>
              </a:spcAft>
              <a:buClr>
                <a:srgbClr val="000000"/>
              </a:buClr>
              <a:buSzTx/>
              <a:tabLst/>
              <a:defRPr/>
            </a:pPr>
            <a:r>
              <a:rPr kumimoji="0" lang="en" sz="1800" b="1"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Reduce costs</a:t>
            </a:r>
          </a:p>
          <a:p>
            <a:pPr marR="0" lvl="1" algn="ctr" defTabSz="914400" rtl="0" eaLnBrk="1" fontAlgn="auto" latinLnBrk="0" hangingPunct="1">
              <a:lnSpc>
                <a:spcPct val="100000"/>
              </a:lnSpc>
              <a:spcBef>
                <a:spcPts val="0"/>
              </a:spcBef>
              <a:spcAft>
                <a:spcPts val="600"/>
              </a:spcAft>
              <a:buClr>
                <a:srgbClr val="000000"/>
              </a:buClr>
              <a:buSzTx/>
              <a:tabLst/>
              <a:defRPr/>
            </a:pPr>
            <a:r>
              <a:rPr kumimoji="0" lang="en-GB" sz="1600" i="0"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Resource efficiency</a:t>
            </a:r>
          </a:p>
          <a:p>
            <a:pPr marR="0" lvl="1" algn="ctr" defTabSz="914400" rtl="0" eaLnBrk="1" fontAlgn="auto" latinLnBrk="0" hangingPunct="1">
              <a:lnSpc>
                <a:spcPct val="100000"/>
              </a:lnSpc>
              <a:spcBef>
                <a:spcPts val="0"/>
              </a:spcBef>
              <a:spcAft>
                <a:spcPts val="600"/>
              </a:spcAft>
              <a:buClr>
                <a:srgbClr val="000000"/>
              </a:buClr>
              <a:buSzTx/>
              <a:tabLst/>
              <a:defRPr/>
            </a:pPr>
            <a:r>
              <a:rPr kumimoji="0" lang="en-GB" sz="1600" i="0"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Lower cost of capital</a:t>
            </a:r>
          </a:p>
          <a:p>
            <a:pPr marR="0" lvl="0" algn="ctr" defTabSz="914400" rtl="0" eaLnBrk="1" fontAlgn="auto" latinLnBrk="0" hangingPunct="1">
              <a:lnSpc>
                <a:spcPct val="100000"/>
              </a:lnSpc>
              <a:spcBef>
                <a:spcPts val="0"/>
              </a:spcBef>
              <a:spcAft>
                <a:spcPts val="600"/>
              </a:spcAft>
              <a:buClr>
                <a:srgbClr val="000000"/>
              </a:buClr>
              <a:buSzTx/>
              <a:tabLst/>
              <a:defRPr/>
            </a:pPr>
            <a:endParaRPr kumimoji="0" lang="en" sz="1800" b="1"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5" name="Rectangle 54">
            <a:extLst>
              <a:ext uri="{FF2B5EF4-FFF2-40B4-BE49-F238E27FC236}">
                <a16:creationId xmlns:a16="http://schemas.microsoft.com/office/drawing/2014/main" id="{C342AFF9-6A59-A5E2-1A02-46DCC15AC4A8}"/>
              </a:ext>
            </a:extLst>
          </p:cNvPr>
          <p:cNvSpPr/>
          <p:nvPr/>
        </p:nvSpPr>
        <p:spPr>
          <a:xfrm>
            <a:off x="8323814" y="5303520"/>
            <a:ext cx="3600000" cy="1442720"/>
          </a:xfrm>
          <a:prstGeom prst="rect">
            <a:avLst/>
          </a:prstGeom>
          <a:noFill/>
          <a:ln w="25400" cap="flat" cmpd="sng" algn="ctr">
            <a:noFill/>
            <a:prstDash val="solid"/>
          </a:ln>
          <a:effectLst/>
        </p:spPr>
        <p:txBody>
          <a:bodyPr lIns="91440" tIns="45720" rIns="91440" bIns="45720" rtlCol="0" anchor="t"/>
          <a:lstStyle/>
          <a:p>
            <a:pPr marR="0" lvl="0" algn="ctr" defTabSz="914400" rtl="0" eaLnBrk="1" fontAlgn="auto" latinLnBrk="0" hangingPunct="1">
              <a:lnSpc>
                <a:spcPct val="100000"/>
              </a:lnSpc>
              <a:spcBef>
                <a:spcPts val="0"/>
              </a:spcBef>
              <a:spcAft>
                <a:spcPts val="600"/>
              </a:spcAft>
              <a:buClr>
                <a:srgbClr val="000000"/>
              </a:buClr>
              <a:buSzTx/>
              <a:tabLst/>
              <a:defRPr/>
            </a:pPr>
            <a:r>
              <a:rPr kumimoji="0" lang="en" sz="1800" b="1"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Mitigate risks</a:t>
            </a:r>
          </a:p>
          <a:p>
            <a:pPr marR="0" lvl="1" algn="ctr" defTabSz="914400" rtl="0" eaLnBrk="1" fontAlgn="auto" latinLnBrk="0" hangingPunct="1">
              <a:lnSpc>
                <a:spcPct val="100000"/>
              </a:lnSpc>
              <a:spcBef>
                <a:spcPts val="0"/>
              </a:spcBef>
              <a:spcAft>
                <a:spcPts val="600"/>
              </a:spcAft>
              <a:buClr>
                <a:srgbClr val="000000"/>
              </a:buClr>
              <a:buSzTx/>
              <a:tabLst/>
              <a:defRPr/>
            </a:pPr>
            <a:r>
              <a:rPr kumimoji="0" lang="en-GB" sz="1600" i="0"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Non-compliance</a:t>
            </a:r>
          </a:p>
          <a:p>
            <a:pPr marR="0" lvl="1" algn="ctr" defTabSz="914400" rtl="0" eaLnBrk="1" fontAlgn="auto" latinLnBrk="0" hangingPunct="1">
              <a:lnSpc>
                <a:spcPct val="100000"/>
              </a:lnSpc>
              <a:spcBef>
                <a:spcPts val="0"/>
              </a:spcBef>
              <a:spcAft>
                <a:spcPts val="600"/>
              </a:spcAft>
              <a:buClr>
                <a:srgbClr val="000000"/>
              </a:buClr>
              <a:buSzTx/>
              <a:tabLst/>
              <a:defRPr/>
            </a:pPr>
            <a:r>
              <a:rPr kumimoji="0" lang="en-GB" sz="1600" i="0"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Unmet stakeholder expectations </a:t>
            </a:r>
          </a:p>
          <a:p>
            <a:pPr marR="0" lvl="1" algn="ctr" defTabSz="914400" rtl="0" eaLnBrk="1" fontAlgn="auto" latinLnBrk="0" hangingPunct="1">
              <a:lnSpc>
                <a:spcPct val="100000"/>
              </a:lnSpc>
              <a:spcBef>
                <a:spcPts val="0"/>
              </a:spcBef>
              <a:spcAft>
                <a:spcPts val="600"/>
              </a:spcAft>
              <a:buClr>
                <a:srgbClr val="000000"/>
              </a:buClr>
              <a:buSzTx/>
              <a:tabLst/>
              <a:defRPr/>
            </a:pPr>
            <a:r>
              <a:rPr kumimoji="0" lang="en-GB" sz="1600" i="0" u="none" strike="noStrike" kern="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Lack of resilience </a:t>
            </a:r>
          </a:p>
          <a:p>
            <a:pPr marR="0" lvl="0" algn="ctr" defTabSz="914400" rtl="0" eaLnBrk="1" fontAlgn="auto" latinLnBrk="0" hangingPunct="1">
              <a:lnSpc>
                <a:spcPct val="100000"/>
              </a:lnSpc>
              <a:spcBef>
                <a:spcPts val="0"/>
              </a:spcBef>
              <a:spcAft>
                <a:spcPts val="600"/>
              </a:spcAft>
              <a:buClr>
                <a:srgbClr val="000000"/>
              </a:buClr>
              <a:buSzTx/>
              <a:tabLst/>
              <a:defRPr/>
            </a:pPr>
            <a:endParaRPr kumimoji="0" lang="en-US" sz="1800" b="0"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TextBox 4">
            <a:extLst>
              <a:ext uri="{FF2B5EF4-FFF2-40B4-BE49-F238E27FC236}">
                <a16:creationId xmlns:a16="http://schemas.microsoft.com/office/drawing/2014/main" id="{399A84EA-5D8F-D351-C6EF-2FA6C9DE0A6B}"/>
              </a:ext>
            </a:extLst>
          </p:cNvPr>
          <p:cNvSpPr txBox="1"/>
          <p:nvPr/>
        </p:nvSpPr>
        <p:spPr>
          <a:xfrm>
            <a:off x="5888718" y="4460938"/>
            <a:ext cx="4870191" cy="276999"/>
          </a:xfrm>
          <a:prstGeom prst="rect">
            <a:avLst/>
          </a:prstGeom>
          <a:noFill/>
        </p:spPr>
        <p:txBody>
          <a:bodyPr wrap="square">
            <a:spAutoFit/>
          </a:bodyPr>
          <a:lstStyle/>
          <a:p>
            <a:r>
              <a:rPr lang="en-US" sz="1200" i="1">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hlinkClick r:id="rId5"/>
              </a:rPr>
              <a:t>New Nature Economy Report II: The Future of Nature and Business</a:t>
            </a:r>
            <a:endParaRPr lang="en-GB" i="1">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006920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64749"/>
              </a:buClr>
              <a:buSzPts val="2800"/>
              <a:buFont typeface="Open Sans Light"/>
              <a:buNone/>
            </a:pPr>
            <a:r>
              <a:rPr lang="en-US" b="1">
                <a:solidFill>
                  <a:schemeClr val="accent1"/>
                </a:solidFill>
                <a:latin typeface="Open Sans" panose="020B0606030504020204" pitchFamily="34" charset="0"/>
                <a:ea typeface="Open Sans" panose="020B0606030504020204" pitchFamily="34" charset="0"/>
                <a:cs typeface="Open Sans" panose="020B0606030504020204" pitchFamily="34" charset="0"/>
              </a:rPr>
              <a:t>BUT A NATURE-POSITIVE TRANSITION BRINGS </a:t>
            </a: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OPPORTUNITIES </a:t>
            </a:r>
          </a:p>
        </p:txBody>
      </p:sp>
      <p:sp>
        <p:nvSpPr>
          <p:cNvPr id="50" name="Rectangle 49">
            <a:extLst>
              <a:ext uri="{FF2B5EF4-FFF2-40B4-BE49-F238E27FC236}">
                <a16:creationId xmlns:a16="http://schemas.microsoft.com/office/drawing/2014/main" id="{9A0227CC-9F41-CCAF-7E4B-EF056E3E4832}"/>
              </a:ext>
            </a:extLst>
          </p:cNvPr>
          <p:cNvSpPr/>
          <p:nvPr/>
        </p:nvSpPr>
        <p:spPr>
          <a:xfrm>
            <a:off x="3028948" y="1181433"/>
            <a:ext cx="4562477" cy="1627135"/>
          </a:xfrm>
          <a:prstGeom prst="rect">
            <a:avLst/>
          </a:prstGeom>
          <a:solidFill>
            <a:schemeClr val="bg1"/>
          </a:solidFill>
          <a:ln w="25400" cap="flat" cmpd="sng" algn="ctr">
            <a:noFill/>
            <a:prstDash val="solid"/>
          </a:ln>
          <a:effectLst/>
        </p:spPr>
        <p:txBody>
          <a:bodyPr vert="horz" lIns="91440" tIns="45720" rIns="91440" bIns="45720" rtlCol="0" anchor="t"/>
          <a:lstStyle/>
          <a:p>
            <a:pPr marL="180975" marR="0" lvl="1" indent="-180975" algn="l" defTabSz="914400" rtl="0" eaLnBrk="1" fontAlgn="auto" latinLnBrk="0" hangingPunct="1">
              <a:lnSpc>
                <a:spcPct val="110000"/>
              </a:lnSpc>
              <a:spcBef>
                <a:spcPts val="0"/>
              </a:spcBef>
              <a:spcAft>
                <a:spcPts val="600"/>
              </a:spcAft>
              <a:buClr>
                <a:srgbClr val="000000"/>
              </a:buClr>
              <a:buSzTx/>
              <a:buFont typeface="Arial" panose="020B0604020202020204" pitchFamily="34" charset="0"/>
              <a:buChar char="•"/>
              <a:tabLst/>
              <a:defRPr/>
            </a:pP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New markets and products</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Business opportunities brought by shifting to nature-positive models.</a:t>
            </a:r>
          </a:p>
          <a:p>
            <a:pPr marL="180975" marR="0" lvl="1" indent="-180975" algn="l" defTabSz="914400" rtl="0" eaLnBrk="1" fontAlgn="auto" latinLnBrk="0" hangingPunct="1">
              <a:lnSpc>
                <a:spcPct val="110000"/>
              </a:lnSpc>
              <a:spcBef>
                <a:spcPts val="0"/>
              </a:spcBef>
              <a:spcAft>
                <a:spcPts val="600"/>
              </a:spcAft>
              <a:buClr>
                <a:srgbClr val="000000"/>
              </a:buClr>
              <a:buSzTx/>
              <a:buFont typeface="Arial" panose="020B0604020202020204" pitchFamily="34" charset="0"/>
              <a:buChar char="•"/>
              <a:tabLst/>
              <a:defRPr/>
            </a:pP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Enhanced reputation</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Increased brand value and recognition through positive contributions to nature.</a:t>
            </a:r>
          </a:p>
        </p:txBody>
      </p:sp>
      <p:sp>
        <p:nvSpPr>
          <p:cNvPr id="51" name="Rectangle 50">
            <a:extLst>
              <a:ext uri="{FF2B5EF4-FFF2-40B4-BE49-F238E27FC236}">
                <a16:creationId xmlns:a16="http://schemas.microsoft.com/office/drawing/2014/main" id="{9735FA06-E339-A350-3D53-5338A31B6D34}"/>
              </a:ext>
            </a:extLst>
          </p:cNvPr>
          <p:cNvSpPr/>
          <p:nvPr/>
        </p:nvSpPr>
        <p:spPr>
          <a:xfrm>
            <a:off x="3028949" y="2992344"/>
            <a:ext cx="4562477" cy="1567970"/>
          </a:xfrm>
          <a:prstGeom prst="rect">
            <a:avLst/>
          </a:prstGeom>
          <a:solidFill>
            <a:schemeClr val="bg1"/>
          </a:solidFill>
          <a:ln w="25400" cap="flat" cmpd="sng" algn="ctr">
            <a:noFill/>
            <a:prstDash val="solid"/>
          </a:ln>
          <a:effectLst/>
        </p:spPr>
        <p:txBody>
          <a:bodyPr vert="horz" lIns="91440" tIns="45720" rIns="91440" bIns="45720" rtlCol="0" anchor="t"/>
          <a:lstStyle/>
          <a:p>
            <a:pPr marL="180975" marR="0" lvl="1" indent="-180975"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Resource efficiency</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Buy less products and materials, optimize processes (e.g. water use reduction).</a:t>
            </a:r>
          </a:p>
          <a:p>
            <a:pPr marL="180975" marR="0" lvl="1" indent="-180975"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Lower cost of capital</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Access to new capital, markets and investment opportunities through improved investor trust.</a:t>
            </a:r>
          </a:p>
        </p:txBody>
      </p:sp>
      <p:sp>
        <p:nvSpPr>
          <p:cNvPr id="52" name="Rectangle 51">
            <a:extLst>
              <a:ext uri="{FF2B5EF4-FFF2-40B4-BE49-F238E27FC236}">
                <a16:creationId xmlns:a16="http://schemas.microsoft.com/office/drawing/2014/main" id="{DDD0FB2E-7619-5C50-1135-EE5DFCE49FDF}"/>
              </a:ext>
            </a:extLst>
          </p:cNvPr>
          <p:cNvSpPr/>
          <p:nvPr/>
        </p:nvSpPr>
        <p:spPr>
          <a:xfrm>
            <a:off x="3028948" y="4729242"/>
            <a:ext cx="4562476" cy="1585819"/>
          </a:xfrm>
          <a:prstGeom prst="rect">
            <a:avLst/>
          </a:prstGeom>
          <a:solidFill>
            <a:schemeClr val="bg1"/>
          </a:solidFill>
          <a:ln w="25400" cap="flat" cmpd="sng" algn="ctr">
            <a:noFill/>
            <a:prstDash val="solid"/>
          </a:ln>
          <a:effectLst/>
        </p:spPr>
        <p:txBody>
          <a:bodyPr vert="horz" lIns="91440" tIns="45720" rIns="91440" bIns="45720" rtlCol="0" anchor="t"/>
          <a:lstStyle/>
          <a:p>
            <a:pPr marL="180975" marR="0" lvl="1" indent="-180975"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GB" b="1">
                <a:latin typeface="Open Sans" panose="020B0606030504020204" pitchFamily="34" charset="0"/>
                <a:ea typeface="Open Sans" panose="020B0606030504020204" pitchFamily="34" charset="0"/>
                <a:cs typeface="Open Sans" panose="020B0606030504020204" pitchFamily="34" charset="0"/>
              </a:rPr>
              <a:t>C</a:t>
            </a:r>
            <a:r>
              <a:rPr kumimoji="0" lang="en-GB" sz="1400" b="1" i="0" u="none" strike="noStrike" kern="0" cap="none" spc="0" normalizeH="0" baseline="0" noProof="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ompliance</a:t>
            </a:r>
            <a:r>
              <a:rPr kumimoji="0" lang="en-GB" sz="1400" b="1"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with upcoming and future regulations could help prevent high costs in fines and legal fees.</a:t>
            </a:r>
            <a:endParaRPr kumimoji="0" lang="en-US"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180975" marR="0" lvl="1" indent="-180975"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Anticipating stakeholder expectations </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could lead to strong market position and enterprise value.</a:t>
            </a:r>
          </a:p>
          <a:p>
            <a:pPr marL="180975" marR="0" lvl="1" indent="-180975"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Strong resilience </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and </a:t>
            </a:r>
            <a:r>
              <a:rPr lang="en-GB">
                <a:latin typeface="Open Sans Light" panose="020B0306030504020204" pitchFamily="34" charset="0"/>
                <a:ea typeface="Open Sans Light" panose="020B0306030504020204" pitchFamily="34" charset="0"/>
                <a:cs typeface="Open Sans Light" panose="020B0306030504020204" pitchFamily="34" charset="0"/>
              </a:rPr>
              <a:t>awareness of </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dependency on weakening ecosystem services </a:t>
            </a:r>
            <a:r>
              <a:rPr lang="en-GB">
                <a:latin typeface="Open Sans Light" panose="020B0306030504020204" pitchFamily="34" charset="0"/>
                <a:ea typeface="Open Sans Light" panose="020B0306030504020204" pitchFamily="34" charset="0"/>
                <a:cs typeface="Open Sans Light" panose="020B0306030504020204" pitchFamily="34" charset="0"/>
              </a:rPr>
              <a:t>could help companies prevent and mitigate risks</a:t>
            </a:r>
            <a:r>
              <a:rPr kumimoji="0" lang="en-GB" sz="14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a:t>
            </a:r>
          </a:p>
        </p:txBody>
      </p:sp>
      <p:sp>
        <p:nvSpPr>
          <p:cNvPr id="53" name="Arrow: Pentagon 52">
            <a:extLst>
              <a:ext uri="{FF2B5EF4-FFF2-40B4-BE49-F238E27FC236}">
                <a16:creationId xmlns:a16="http://schemas.microsoft.com/office/drawing/2014/main" id="{11FADAFE-72D6-F6EB-4AA4-875DEF7B7949}"/>
              </a:ext>
            </a:extLst>
          </p:cNvPr>
          <p:cNvSpPr/>
          <p:nvPr/>
        </p:nvSpPr>
        <p:spPr>
          <a:xfrm>
            <a:off x="515999" y="1221000"/>
            <a:ext cx="2520000" cy="1548000"/>
          </a:xfrm>
          <a:prstGeom prst="homePlate">
            <a:avLst/>
          </a:prstGeom>
          <a:solidFill>
            <a:schemeClr val="accent3">
              <a:lumMod val="20000"/>
              <a:lumOff val="80000"/>
            </a:schemeClr>
          </a:solidFill>
          <a:ln w="25400" cap="flat" cmpd="sng" algn="ctr">
            <a:noFill/>
            <a:prstDash val="solid"/>
          </a:ln>
          <a:effectLst/>
        </p:spPr>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Generate revenue</a:t>
            </a:r>
          </a:p>
          <a:p>
            <a:pPr marR="0" lvl="0"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chemeClr val="accent4"/>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$10 trillion by 2030</a:t>
            </a:r>
            <a:r>
              <a:rPr kumimoji="0" lang="en" sz="1600" b="0" i="0" u="none" strike="noStrike" kern="0" cap="none" spc="0" normalizeH="0" baseline="30000" noProof="0">
                <a:ln>
                  <a:noFill/>
                </a:ln>
                <a:solidFill>
                  <a:schemeClr val="accent4"/>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1</a:t>
            </a:r>
            <a:endParaRPr kumimoji="0" lang="en-US" sz="1600" b="0" i="0" u="none" strike="noStrike" kern="0" cap="none" spc="0" normalizeH="0" baseline="0" noProof="0">
              <a:ln>
                <a:noFill/>
              </a:ln>
              <a:solidFill>
                <a:schemeClr val="accent4"/>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54" name="Arrow: Pentagon 53">
            <a:extLst>
              <a:ext uri="{FF2B5EF4-FFF2-40B4-BE49-F238E27FC236}">
                <a16:creationId xmlns:a16="http://schemas.microsoft.com/office/drawing/2014/main" id="{3B1A649D-0A8D-D504-07A6-78DC44F5682D}"/>
              </a:ext>
            </a:extLst>
          </p:cNvPr>
          <p:cNvSpPr/>
          <p:nvPr/>
        </p:nvSpPr>
        <p:spPr>
          <a:xfrm>
            <a:off x="516000" y="3002329"/>
            <a:ext cx="2520000" cy="1548000"/>
          </a:xfrm>
          <a:prstGeom prst="homePlate">
            <a:avLst/>
          </a:prstGeom>
          <a:solidFill>
            <a:schemeClr val="accent3">
              <a:lumMod val="20000"/>
              <a:lumOff val="80000"/>
            </a:schemeClr>
          </a:solidFill>
          <a:ln w="25400" cap="flat" cmpd="sng" algn="ctr">
            <a:noFill/>
            <a:prstDash val="solid"/>
          </a:ln>
          <a:effectLst/>
        </p:spPr>
        <p:txBody>
          <a:bodyPr lIns="91440" tIns="45720" rIns="91440" bIns="45720" rtlCol="0" anchor="ctr"/>
          <a:lstStyle/>
          <a:p>
            <a:pPr marL="179388" marR="0" lvl="0" indent="-179388"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Reduce costs</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chemeClr val="accent4"/>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$700 billion annually</a:t>
            </a:r>
            <a:r>
              <a:rPr kumimoji="0" lang="en" sz="1600" b="0" i="0" u="none" strike="noStrike" kern="0" cap="none" spc="0" normalizeH="0" baseline="30000" noProof="0">
                <a:ln>
                  <a:noFill/>
                </a:ln>
                <a:solidFill>
                  <a:schemeClr val="accent4"/>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4</a:t>
            </a:r>
            <a:endParaRPr kumimoji="0" lang="en-US" sz="1600" b="0" i="0" u="none" strike="noStrike" kern="0" cap="none" spc="0" normalizeH="0" baseline="0" noProof="0">
              <a:ln>
                <a:noFill/>
              </a:ln>
              <a:solidFill>
                <a:schemeClr val="accent4"/>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endParaRPr>
          </a:p>
        </p:txBody>
      </p:sp>
      <p:sp>
        <p:nvSpPr>
          <p:cNvPr id="55" name="Arrow: Pentagon 54">
            <a:extLst>
              <a:ext uri="{FF2B5EF4-FFF2-40B4-BE49-F238E27FC236}">
                <a16:creationId xmlns:a16="http://schemas.microsoft.com/office/drawing/2014/main" id="{FD699DCC-FC87-DEF7-4DAF-4694B8D6C38D}"/>
              </a:ext>
            </a:extLst>
          </p:cNvPr>
          <p:cNvSpPr/>
          <p:nvPr/>
        </p:nvSpPr>
        <p:spPr>
          <a:xfrm>
            <a:off x="515999" y="4809930"/>
            <a:ext cx="2520000" cy="1548000"/>
          </a:xfrm>
          <a:prstGeom prst="homePlate">
            <a:avLst/>
          </a:prstGeom>
          <a:solidFill>
            <a:schemeClr val="accent3">
              <a:lumMod val="20000"/>
              <a:lumOff val="80000"/>
            </a:schemeClr>
          </a:solidFill>
          <a:ln w="25400" cap="flat" cmpd="sng" algn="ctr">
            <a:noFill/>
            <a:prstDash val="solid"/>
          </a:ln>
          <a:effectLst/>
        </p:spPr>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Mitigate risks</a:t>
            </a:r>
            <a:endParaRPr kumimoji="0" lang="en-US" sz="2000" b="0" i="0" u="none" strike="noStrike" kern="0" cap="none" spc="0" normalizeH="0" baseline="0" noProof="0">
              <a:ln>
                <a:noFill/>
              </a:ln>
              <a:solidFill>
                <a:schemeClr val="accent4"/>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Rectangle 1">
            <a:extLst>
              <a:ext uri="{FF2B5EF4-FFF2-40B4-BE49-F238E27FC236}">
                <a16:creationId xmlns:a16="http://schemas.microsoft.com/office/drawing/2014/main" id="{9E438935-A1BF-CD23-81FE-EA4BC57EF309}"/>
              </a:ext>
            </a:extLst>
          </p:cNvPr>
          <p:cNvSpPr/>
          <p:nvPr/>
        </p:nvSpPr>
        <p:spPr>
          <a:xfrm>
            <a:off x="7648575" y="1238351"/>
            <a:ext cx="3605077" cy="720000"/>
          </a:xfrm>
          <a:prstGeom prst="rect">
            <a:avLst/>
          </a:prstGeom>
          <a:solidFill>
            <a:schemeClr val="accent4">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For both public and private companies, there is a strong positive correlation between </a:t>
            </a:r>
            <a:r>
              <a:rPr kumimoji="0" lang="en-GB" sz="12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good</a:t>
            </a:r>
            <a:r>
              <a:rPr kumimoji="0" lang="en-GB"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GB" sz="12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ESG performance </a:t>
            </a:r>
            <a:r>
              <a:rPr kumimoji="0" lang="en-GB"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and </a:t>
            </a:r>
            <a:r>
              <a:rPr kumimoji="0" lang="en-GB" sz="1200" b="1"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return on sales growth</a:t>
            </a:r>
            <a:r>
              <a:rPr lang="en-GB" sz="120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kumimoji="0" lang="en" sz="1200" b="0" i="0" u="none" strike="noStrike" kern="0" cap="none" spc="0" normalizeH="0" baseline="3000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2</a:t>
            </a:r>
            <a:endParaRPr kumimoji="0" lang="en-GB" sz="1200" b="0" i="0" u="none" strike="noStrike" kern="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6" name="Rectangle 5">
            <a:extLst>
              <a:ext uri="{FF2B5EF4-FFF2-40B4-BE49-F238E27FC236}">
                <a16:creationId xmlns:a16="http://schemas.microsoft.com/office/drawing/2014/main" id="{75157E94-E087-7FAB-FD5E-9B7559E0034C}"/>
              </a:ext>
            </a:extLst>
          </p:cNvPr>
          <p:cNvSpPr/>
          <p:nvPr/>
        </p:nvSpPr>
        <p:spPr>
          <a:xfrm>
            <a:off x="8102284" y="2031650"/>
            <a:ext cx="3605077" cy="720000"/>
          </a:xfrm>
          <a:prstGeom prst="rect">
            <a:avLst/>
          </a:prstGeom>
          <a:solidFill>
            <a:schemeClr val="accent4">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Unilever aims to generate</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€1.2 billion revenue </a:t>
            </a: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in</a:t>
            </a:r>
            <a:r>
              <a:rPr kumimoji="0" lang="en-GB"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plant-based foods</a:t>
            </a:r>
            <a:r>
              <a:rPr kumimoji="0" lang="en-GB"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within 5-7 years.</a:t>
            </a:r>
            <a:r>
              <a:rPr lang="en" sz="1200" baseline="30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a:t>
            </a:r>
            <a:endParaRPr kumimoji="0" lang="en-GB"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Rectangle 6">
            <a:extLst>
              <a:ext uri="{FF2B5EF4-FFF2-40B4-BE49-F238E27FC236}">
                <a16:creationId xmlns:a16="http://schemas.microsoft.com/office/drawing/2014/main" id="{223D45ED-F8DF-834B-8863-F9CD23541CD5}"/>
              </a:ext>
            </a:extLst>
          </p:cNvPr>
          <p:cNvSpPr/>
          <p:nvPr/>
        </p:nvSpPr>
        <p:spPr>
          <a:xfrm>
            <a:off x="7648575" y="3018383"/>
            <a:ext cx="3605077" cy="720000"/>
          </a:xfrm>
          <a:prstGeom prst="rect">
            <a:avLst/>
          </a:prstGeom>
          <a:solidFill>
            <a:schemeClr val="accent4">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Reduce</a:t>
            </a:r>
            <a:r>
              <a:rPr kumimoji="0" lang="en-GB"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lang="en-GB" sz="12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producer</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taxes (</a:t>
            </a:r>
            <a:r>
              <a:rPr kumimoji="0" lang="en-GB" sz="1200" b="1" i="0" u="none" strike="noStrike" kern="0" cap="none" spc="0" normalizeH="0" baseline="0" noProof="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e.g</a:t>
            </a:r>
            <a:r>
              <a:rPr lang="en-GB" sz="12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EPR) </a:t>
            </a: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with more circular models; e.g. plastic tax is</a:t>
            </a:r>
            <a:r>
              <a:rPr kumimoji="0" lang="en-GB"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£200/tonne </a:t>
            </a: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in the UK and </a:t>
            </a:r>
            <a:r>
              <a:rPr kumimoji="0" lang="en-GB" sz="12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€450/tonne </a:t>
            </a: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in Spain and Italy</a:t>
            </a:r>
            <a:r>
              <a:rPr kumimoji="0" lang="en-GB"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a:r>
            <a:r>
              <a:rPr kumimoji="0" lang="en-GB" sz="1200" b="0" i="0" u="none" strike="noStrike" kern="0" cap="none" spc="0" normalizeH="0" baseline="3000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5</a:t>
            </a:r>
            <a:endParaRPr kumimoji="0" lang="en-GB"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Rectangle 7">
            <a:extLst>
              <a:ext uri="{FF2B5EF4-FFF2-40B4-BE49-F238E27FC236}">
                <a16:creationId xmlns:a16="http://schemas.microsoft.com/office/drawing/2014/main" id="{0DA6DB9F-E081-1E45-FE29-93DE60F64408}"/>
              </a:ext>
            </a:extLst>
          </p:cNvPr>
          <p:cNvSpPr/>
          <p:nvPr/>
        </p:nvSpPr>
        <p:spPr>
          <a:xfrm>
            <a:off x="8102284" y="3814276"/>
            <a:ext cx="3605077" cy="720000"/>
          </a:xfrm>
          <a:prstGeom prst="rect">
            <a:avLst/>
          </a:prstGeom>
          <a:solidFill>
            <a:schemeClr val="accent4">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AXA has committed </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$350 million </a:t>
            </a: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to activities that create nature-positive outcomes, facilitating </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access to capital</a:t>
            </a:r>
            <a:r>
              <a:rPr kumimoji="0" lang="en-GB" sz="120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a:r>
            <a:r>
              <a:rPr kumimoji="0" lang="en-GB" sz="1200" i="0" u="none" strike="noStrike" kern="0" cap="none" spc="0" normalizeH="0" baseline="3000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6</a:t>
            </a:r>
            <a:endPar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9" name="Rectangle 8">
            <a:extLst>
              <a:ext uri="{FF2B5EF4-FFF2-40B4-BE49-F238E27FC236}">
                <a16:creationId xmlns:a16="http://schemas.microsoft.com/office/drawing/2014/main" id="{87CA3E5A-DCD6-55B3-C598-7D8606FF0AA3}"/>
              </a:ext>
            </a:extLst>
          </p:cNvPr>
          <p:cNvSpPr/>
          <p:nvPr/>
        </p:nvSpPr>
        <p:spPr>
          <a:xfrm>
            <a:off x="7648574" y="4827281"/>
            <a:ext cx="3605077" cy="720000"/>
          </a:xfrm>
          <a:prstGeom prst="rect">
            <a:avLst/>
          </a:prstGeom>
          <a:solidFill>
            <a:schemeClr val="accent4">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Land</a:t>
            </a:r>
            <a:r>
              <a:rPr kumimoji="0" lang="en-GB"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degradation</a:t>
            </a:r>
            <a:r>
              <a:rPr kumimoji="0" lang="en-GB"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costs the world </a:t>
            </a:r>
            <a:r>
              <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$6-10 trillion </a:t>
            </a:r>
            <a:r>
              <a:rPr lang="en-GB"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every year.</a:t>
            </a:r>
            <a:r>
              <a:rPr lang="en-GB" sz="1200" baseline="300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7</a:t>
            </a:r>
            <a:endParaRPr kumimoji="0" lang="en-GB" sz="1200" b="0" i="0" u="none" strike="noStrike" kern="0" cap="none" spc="0" normalizeH="0" baseline="3000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0" name="Rectangle 9">
            <a:extLst>
              <a:ext uri="{FF2B5EF4-FFF2-40B4-BE49-F238E27FC236}">
                <a16:creationId xmlns:a16="http://schemas.microsoft.com/office/drawing/2014/main" id="{8D663494-E305-6A6B-A903-D3A9804FD6D8}"/>
              </a:ext>
            </a:extLst>
          </p:cNvPr>
          <p:cNvSpPr/>
          <p:nvPr/>
        </p:nvSpPr>
        <p:spPr>
          <a:xfrm>
            <a:off x="8102284" y="5620580"/>
            <a:ext cx="3605077" cy="720000"/>
          </a:xfrm>
          <a:prstGeom prst="rect">
            <a:avLst/>
          </a:prstGeom>
          <a:solidFill>
            <a:schemeClr val="accent4">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New EU legislation (CSDDD) could lead to fines of at least </a:t>
            </a:r>
            <a:r>
              <a:rPr lang="en-US" sz="12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5%</a:t>
            </a:r>
            <a:r>
              <a:rPr lang="en-US"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 of a </a:t>
            </a:r>
            <a:r>
              <a:rPr lang="en-US" sz="1200"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company's net worldwide turnover </a:t>
            </a:r>
            <a:r>
              <a:rPr lang="en-US" sz="120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if they don't comply</a:t>
            </a:r>
            <a:r>
              <a:rPr kumimoji="0" lang="en-GB" sz="120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a:r>
            <a:r>
              <a:rPr lang="en-GB" sz="1200" baseline="300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8</a:t>
            </a:r>
            <a:endParaRPr kumimoji="0" lang="en-GB" sz="1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15" name="Straight Connector 14">
            <a:extLst>
              <a:ext uri="{FF2B5EF4-FFF2-40B4-BE49-F238E27FC236}">
                <a16:creationId xmlns:a16="http://schemas.microsoft.com/office/drawing/2014/main" id="{DD419DB7-0DB4-0B01-5EAB-7D1B17ADBF39}"/>
              </a:ext>
            </a:extLst>
          </p:cNvPr>
          <p:cNvCxnSpPr/>
          <p:nvPr/>
        </p:nvCxnSpPr>
        <p:spPr>
          <a:xfrm>
            <a:off x="515999" y="2895600"/>
            <a:ext cx="1116000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80D555-D6D3-748D-D2B8-81CC8F19A890}"/>
              </a:ext>
            </a:extLst>
          </p:cNvPr>
          <p:cNvCxnSpPr/>
          <p:nvPr/>
        </p:nvCxnSpPr>
        <p:spPr>
          <a:xfrm>
            <a:off x="515999" y="4676775"/>
            <a:ext cx="11160000"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C2153C-4121-4525-4599-1B8EDF22F2BF}"/>
              </a:ext>
            </a:extLst>
          </p:cNvPr>
          <p:cNvSpPr txBox="1"/>
          <p:nvPr/>
        </p:nvSpPr>
        <p:spPr>
          <a:xfrm>
            <a:off x="70882" y="6510571"/>
            <a:ext cx="96065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Source: 1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3"/>
              </a:rPr>
              <a:t>WEF</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2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4"/>
              </a:rPr>
              <a:t>D&amp;B</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3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5"/>
              </a:rPr>
              <a:t>Unilever</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4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6"/>
              </a:rPr>
              <a:t>McKinsey</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5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7"/>
              </a:rPr>
              <a:t>EY</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6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8"/>
              </a:rPr>
              <a:t>AXA</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7 </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9"/>
              </a:rPr>
              <a:t>Science Direct</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8 </a:t>
            </a:r>
            <a:r>
              <a:rPr lang="en-GB" sz="1200">
                <a:latin typeface="Open Sans Light" panose="020B0306030504020204" pitchFamily="34" charset="0"/>
                <a:ea typeface="Open Sans Light" panose="020B0306030504020204" pitchFamily="34" charset="0"/>
                <a:cs typeface="Open Sans Light" panose="020B0306030504020204" pitchFamily="34" charset="0"/>
                <a:hlinkClick r:id="rId10"/>
              </a:rPr>
              <a:t>EU</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hlinkClick r:id="rId10"/>
              </a:rPr>
              <a:t> CSDDD</a:t>
            </a:r>
            <a:r>
              <a:rPr kumimoji="0" lang="en-GB" sz="120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 </a:t>
            </a:r>
          </a:p>
        </p:txBody>
      </p:sp>
    </p:spTree>
    <p:extLst>
      <p:ext uri="{BB962C8B-B14F-4D97-AF65-F5344CB8AC3E}">
        <p14:creationId xmlns:p14="http://schemas.microsoft.com/office/powerpoint/2010/main" val="336806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with a green background&#10;&#10;Description automatically generated">
            <a:extLst>
              <a:ext uri="{FF2B5EF4-FFF2-40B4-BE49-F238E27FC236}">
                <a16:creationId xmlns:a16="http://schemas.microsoft.com/office/drawing/2014/main" id="{DBDF3672-C1E8-A161-ADBE-655CC7BF8A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2819" y="3560457"/>
            <a:ext cx="3494609" cy="1965718"/>
          </a:xfrm>
          <a:prstGeom prst="rect">
            <a:avLst/>
          </a:prstGeom>
        </p:spPr>
      </p:pic>
      <p:sp>
        <p:nvSpPr>
          <p:cNvPr id="40" name="Title 1">
            <a:extLst>
              <a:ext uri="{FF2B5EF4-FFF2-40B4-BE49-F238E27FC236}">
                <a16:creationId xmlns:a16="http://schemas.microsoft.com/office/drawing/2014/main" id="{C737286D-E748-F8AA-1B62-D27CECA9B9C7}"/>
              </a:ext>
            </a:extLst>
          </p:cNvPr>
          <p:cNvSpPr txBox="1">
            <a:spLocks/>
          </p:cNvSpPr>
          <p:nvPr/>
        </p:nvSpPr>
        <p:spPr>
          <a:xfrm>
            <a:off x="265791" y="197840"/>
            <a:ext cx="11235812" cy="82457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rgbClr val="464749"/>
              </a:buClr>
              <a:buSzPts val="1800"/>
              <a:buFont typeface="Open Sans Light"/>
              <a:buNone/>
              <a:defRPr sz="2800" b="1" i="0" u="none" strike="noStrike" cap="none">
                <a:solidFill>
                  <a:srgbClr val="464749"/>
                </a:solidFill>
                <a:latin typeface="Open Sans" panose="020B0606030504020204" pitchFamily="34" charset="0"/>
                <a:ea typeface="Open Sans" panose="020B0606030504020204" pitchFamily="34" charset="0"/>
                <a:cs typeface="Open Sans Light"/>
                <a:sym typeface="Open Sans Light"/>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Leaders are uniting with a consistent message</a:t>
            </a:r>
          </a:p>
        </p:txBody>
      </p:sp>
      <p:sp>
        <p:nvSpPr>
          <p:cNvPr id="41" name="TextBox 40">
            <a:extLst>
              <a:ext uri="{FF2B5EF4-FFF2-40B4-BE49-F238E27FC236}">
                <a16:creationId xmlns:a16="http://schemas.microsoft.com/office/drawing/2014/main" id="{76009E3E-2622-D3CA-8D6A-E2F083215735}"/>
              </a:ext>
            </a:extLst>
          </p:cNvPr>
          <p:cNvSpPr txBox="1"/>
          <p:nvPr/>
        </p:nvSpPr>
        <p:spPr>
          <a:xfrm>
            <a:off x="731520" y="5764073"/>
            <a:ext cx="2601994" cy="400110"/>
          </a:xfrm>
          <a:prstGeom prst="rect">
            <a:avLst/>
          </a:prstGeom>
          <a:noFill/>
        </p:spPr>
        <p:txBody>
          <a:bodyPr wrap="none" rtlCol="0">
            <a:spAutoFit/>
          </a:bodyP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And many others…</a:t>
            </a:r>
          </a:p>
        </p:txBody>
      </p:sp>
      <p:pic>
        <p:nvPicPr>
          <p:cNvPr id="44" name="Picture 43" descr="A person with a green background&#10;&#10;Description automatically generated">
            <a:extLst>
              <a:ext uri="{FF2B5EF4-FFF2-40B4-BE49-F238E27FC236}">
                <a16:creationId xmlns:a16="http://schemas.microsoft.com/office/drawing/2014/main" id="{AFBE8145-23F8-5B8D-2E19-A3C604D86E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5955" y="1260316"/>
            <a:ext cx="3494609" cy="1965718"/>
          </a:xfrm>
          <a:prstGeom prst="rect">
            <a:avLst/>
          </a:prstGeom>
        </p:spPr>
      </p:pic>
      <p:pic>
        <p:nvPicPr>
          <p:cNvPr id="3" name="Picture 2">
            <a:extLst>
              <a:ext uri="{FF2B5EF4-FFF2-40B4-BE49-F238E27FC236}">
                <a16:creationId xmlns:a16="http://schemas.microsoft.com/office/drawing/2014/main" id="{A38FFE61-E350-CCED-736F-A96C16C4FD2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54217" y="1260316"/>
            <a:ext cx="3494609" cy="1965718"/>
          </a:xfrm>
          <a:prstGeom prst="rect">
            <a:avLst/>
          </a:prstGeom>
        </p:spPr>
      </p:pic>
      <p:pic>
        <p:nvPicPr>
          <p:cNvPr id="4" name="Picture 3" descr="A river with trees and blue sky&#10;&#10;Description automatically generated">
            <a:extLst>
              <a:ext uri="{FF2B5EF4-FFF2-40B4-BE49-F238E27FC236}">
                <a16:creationId xmlns:a16="http://schemas.microsoft.com/office/drawing/2014/main" id="{1630CEF2-C716-364C-1958-A05454A0A4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54217" y="3560457"/>
            <a:ext cx="3494609" cy="1965718"/>
          </a:xfrm>
          <a:prstGeom prst="rect">
            <a:avLst/>
          </a:prstGeom>
        </p:spPr>
      </p:pic>
      <p:pic>
        <p:nvPicPr>
          <p:cNvPr id="5" name="Picture 4" descr="A road with grass and trees&#10;&#10;Description automatically generated">
            <a:extLst>
              <a:ext uri="{FF2B5EF4-FFF2-40B4-BE49-F238E27FC236}">
                <a16:creationId xmlns:a16="http://schemas.microsoft.com/office/drawing/2014/main" id="{7C5E6323-6FFC-C262-3E51-771E891423A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32818" y="1260316"/>
            <a:ext cx="3494609" cy="1965718"/>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216C4112-591C-DC51-ADDF-BDBBE870FE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4572" y="3560457"/>
            <a:ext cx="3494609" cy="1965718"/>
          </a:xfrm>
          <a:prstGeom prst="rect">
            <a:avLst/>
          </a:prstGeom>
        </p:spPr>
      </p:pic>
    </p:spTree>
    <p:extLst>
      <p:ext uri="{BB962C8B-B14F-4D97-AF65-F5344CB8AC3E}">
        <p14:creationId xmlns:p14="http://schemas.microsoft.com/office/powerpoint/2010/main" val="191634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title"/>
          </p:nvPr>
        </p:nvSpPr>
        <p:spPr>
          <a:xfrm>
            <a:off x="464573" y="241555"/>
            <a:ext cx="11503093" cy="824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64749"/>
              </a:buClr>
              <a:buSzPts val="2800"/>
              <a:buFont typeface="Open Sans Light"/>
              <a:buNone/>
            </a:pPr>
            <a:r>
              <a:rPr lang="en-US" b="1">
                <a:solidFill>
                  <a:schemeClr val="accent1"/>
                </a:solidFill>
                <a:latin typeface="Open Sans" panose="020B0606030504020204" pitchFamily="34" charset="0"/>
                <a:ea typeface="Open Sans" panose="020B0606030504020204" pitchFamily="34" charset="0"/>
                <a:cs typeface="Open Sans" panose="020B0606030504020204" pitchFamily="34" charset="0"/>
              </a:rPr>
              <a:t>BUSINESSES CAN USE </a:t>
            </a: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ACT-D</a:t>
            </a:r>
            <a:r>
              <a:rPr lang="en-US" b="1">
                <a:solidFill>
                  <a:schemeClr val="accent1"/>
                </a:solidFill>
                <a:latin typeface="Open Sans" panose="020B0606030504020204" pitchFamily="34" charset="0"/>
                <a:ea typeface="Open Sans" panose="020B0606030504020204" pitchFamily="34" charset="0"/>
                <a:cs typeface="Open Sans" panose="020B0606030504020204" pitchFamily="34" charset="0"/>
              </a:rPr>
              <a:t> (HIGH-LEVEL ACTIONS ON NATURE)</a:t>
            </a:r>
          </a:p>
        </p:txBody>
      </p:sp>
      <p:sp>
        <p:nvSpPr>
          <p:cNvPr id="18" name="Text Placeholder 7">
            <a:extLst>
              <a:ext uri="{FF2B5EF4-FFF2-40B4-BE49-F238E27FC236}">
                <a16:creationId xmlns:a16="http://schemas.microsoft.com/office/drawing/2014/main" id="{2C9A8B2B-5AD5-2960-B08E-7112B678806C}"/>
              </a:ext>
            </a:extLst>
          </p:cNvPr>
          <p:cNvSpPr>
            <a:spLocks noGrp="1"/>
          </p:cNvSpPr>
          <p:nvPr>
            <p:ph type="body" idx="1"/>
          </p:nvPr>
        </p:nvSpPr>
        <p:spPr>
          <a:xfrm>
            <a:off x="5077825" y="2171744"/>
            <a:ext cx="6658050" cy="3550769"/>
          </a:xfrm>
          <a:noFill/>
          <a:ln>
            <a:noFill/>
          </a:ln>
        </p:spPr>
        <p:txBody>
          <a:bodyPr/>
          <a:lstStyle/>
          <a:p>
            <a:pPr marL="0" indent="0">
              <a:lnSpc>
                <a:spcPct val="100000"/>
              </a:lnSpc>
              <a:spcBef>
                <a:spcPts val="0"/>
              </a:spcBef>
              <a:spcAft>
                <a:spcPts val="2400"/>
              </a:spcAft>
              <a:tabLst>
                <a:tab pos="0" algn="l"/>
              </a:tabLst>
            </a:pPr>
            <a:r>
              <a:rPr lang="en-GB" sz="1400" b="1">
                <a:solidFill>
                  <a:srgbClr val="657B6E"/>
                </a:solidFill>
                <a:latin typeface="Open Sans" panose="020B0606030504020204" pitchFamily="34" charset="0"/>
                <a:ea typeface="Open Sans" panose="020B0606030504020204" pitchFamily="34" charset="0"/>
                <a:cs typeface="Open Sans" panose="020B0606030504020204" pitchFamily="34" charset="0"/>
              </a:rPr>
              <a:t>ASSESS: </a:t>
            </a:r>
            <a:r>
              <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Measure, value and prioritize your impacts and dependencies to ensure you are acting on the most material ones.</a:t>
            </a:r>
          </a:p>
          <a:p>
            <a:pPr marL="0" indent="0">
              <a:lnSpc>
                <a:spcPct val="100000"/>
              </a:lnSpc>
              <a:spcBef>
                <a:spcPts val="0"/>
              </a:spcBef>
              <a:spcAft>
                <a:spcPts val="2400"/>
              </a:spcAft>
              <a:tabLst>
                <a:tab pos="0" algn="l"/>
              </a:tabLst>
            </a:pPr>
            <a:r>
              <a:rPr lang="en-GB" sz="1400" b="1">
                <a:solidFill>
                  <a:srgbClr val="F46717"/>
                </a:solidFill>
                <a:latin typeface="Open Sans" panose="020B0606030504020204" pitchFamily="34" charset="0"/>
                <a:ea typeface="Open Sans" panose="020B0606030504020204" pitchFamily="34" charset="0"/>
                <a:cs typeface="Open Sans" panose="020B0606030504020204" pitchFamily="34" charset="0"/>
              </a:rPr>
              <a:t>COMMIT: </a:t>
            </a:r>
            <a:r>
              <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Set transparent, time-bound, specific, science-based targets to put your company on the right track towards operating within the Earth’s limits </a:t>
            </a:r>
          </a:p>
          <a:p>
            <a:pPr marL="0" indent="0">
              <a:lnSpc>
                <a:spcPct val="100000"/>
              </a:lnSpc>
              <a:spcBef>
                <a:spcPts val="0"/>
              </a:spcBef>
              <a:spcAft>
                <a:spcPts val="2400"/>
              </a:spcAft>
              <a:tabLst>
                <a:tab pos="0" algn="l"/>
              </a:tabLst>
            </a:pPr>
            <a:r>
              <a:rPr lang="en-GB" sz="1400" b="1">
                <a:solidFill>
                  <a:srgbClr val="8BA7D7"/>
                </a:solidFill>
                <a:latin typeface="Open Sans" panose="020B0606030504020204" pitchFamily="34" charset="0"/>
                <a:ea typeface="Open Sans" panose="020B0606030504020204" pitchFamily="34" charset="0"/>
                <a:cs typeface="Open Sans" panose="020B0606030504020204" pitchFamily="34" charset="0"/>
              </a:rPr>
              <a:t>TRANSFORM</a:t>
            </a:r>
            <a:r>
              <a:rPr lang="en-GB" sz="1400" b="1">
                <a:solidFill>
                  <a:srgbClr val="ABC5FE"/>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Contribute to systems transformation by avoiding and reducing negative impacts, restoring, and regenerating, collaborating across land, seascapes and river basins, shifting business strategy and models, advocating for policy ambition and embedding your strategy within your corporate governance </a:t>
            </a:r>
          </a:p>
          <a:p>
            <a:pPr marL="0" indent="0">
              <a:lnSpc>
                <a:spcPct val="100000"/>
              </a:lnSpc>
              <a:spcBef>
                <a:spcPts val="0"/>
              </a:spcBef>
              <a:spcAft>
                <a:spcPts val="2400"/>
              </a:spcAft>
              <a:tabLst>
                <a:tab pos="0" algn="l"/>
              </a:tabLst>
            </a:pPr>
            <a:r>
              <a:rPr lang="en-GB" sz="1400" b="1">
                <a:solidFill>
                  <a:srgbClr val="133924"/>
                </a:solidFill>
                <a:latin typeface="Open Sans" panose="020B0606030504020204" pitchFamily="34" charset="0"/>
                <a:ea typeface="Open Sans" panose="020B0606030504020204" pitchFamily="34" charset="0"/>
                <a:cs typeface="Open Sans" panose="020B0606030504020204" pitchFamily="34" charset="0"/>
              </a:rPr>
              <a:t>DISCLOSE: </a:t>
            </a:r>
            <a:r>
              <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Publicly report material nature-related information throughout your journey</a:t>
            </a:r>
          </a:p>
          <a:p>
            <a:pPr marL="0" indent="0">
              <a:lnSpc>
                <a:spcPct val="100000"/>
              </a:lnSpc>
              <a:spcBef>
                <a:spcPts val="0"/>
              </a:spcBef>
              <a:spcAft>
                <a:spcPts val="2400"/>
              </a:spcAft>
              <a:tabLst>
                <a:tab pos="0" algn="l"/>
              </a:tabLst>
            </a:pPr>
            <a:endPar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lnSpc>
                <a:spcPct val="100000"/>
              </a:lnSpc>
              <a:spcBef>
                <a:spcPts val="0"/>
              </a:spcBef>
              <a:spcAft>
                <a:spcPts val="2400"/>
              </a:spcAft>
              <a:tabLst>
                <a:tab pos="0" algn="l"/>
              </a:tabLst>
            </a:pPr>
            <a:endPar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lnSpc>
                <a:spcPct val="100000"/>
              </a:lnSpc>
              <a:spcBef>
                <a:spcPts val="0"/>
              </a:spcBef>
              <a:spcAft>
                <a:spcPts val="2400"/>
              </a:spcAft>
              <a:tabLst>
                <a:tab pos="0" algn="l"/>
              </a:tabLst>
            </a:pPr>
            <a:endPar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 name="Group 1">
            <a:extLst>
              <a:ext uri="{FF2B5EF4-FFF2-40B4-BE49-F238E27FC236}">
                <a16:creationId xmlns:a16="http://schemas.microsoft.com/office/drawing/2014/main" id="{8BD6DECA-52E1-F698-C798-DE16926249D6}"/>
              </a:ext>
            </a:extLst>
          </p:cNvPr>
          <p:cNvGrpSpPr/>
          <p:nvPr/>
        </p:nvGrpSpPr>
        <p:grpSpPr>
          <a:xfrm>
            <a:off x="211599" y="6068240"/>
            <a:ext cx="11902895" cy="639046"/>
            <a:chOff x="341899" y="6124008"/>
            <a:chExt cx="11902895" cy="639046"/>
          </a:xfrm>
        </p:grpSpPr>
        <p:sp>
          <p:nvSpPr>
            <p:cNvPr id="3" name="TextBox 2">
              <a:extLst>
                <a:ext uri="{FF2B5EF4-FFF2-40B4-BE49-F238E27FC236}">
                  <a16:creationId xmlns:a16="http://schemas.microsoft.com/office/drawing/2014/main" id="{4484A6F4-CFBE-7AC2-194C-56553B105879}"/>
                </a:ext>
              </a:extLst>
            </p:cNvPr>
            <p:cNvSpPr txBox="1"/>
            <p:nvPr/>
          </p:nvSpPr>
          <p:spPr>
            <a:xfrm>
              <a:off x="341899" y="6239834"/>
              <a:ext cx="1645107"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1"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Supported by and aligned with:</a:t>
              </a:r>
            </a:p>
          </p:txBody>
        </p:sp>
        <p:pic>
          <p:nvPicPr>
            <p:cNvPr id="5" name="Picture 4" descr="Text&#10;&#10;Description automatically generated">
              <a:extLst>
                <a:ext uri="{FF2B5EF4-FFF2-40B4-BE49-F238E27FC236}">
                  <a16:creationId xmlns:a16="http://schemas.microsoft.com/office/drawing/2014/main" id="{1FF3EBE7-CFDE-44E9-3F89-DD01505D6F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09466" y="6306791"/>
              <a:ext cx="993910" cy="359586"/>
            </a:xfrm>
            <a:prstGeom prst="rect">
              <a:avLst/>
            </a:prstGeom>
          </p:spPr>
        </p:pic>
        <p:pic>
          <p:nvPicPr>
            <p:cNvPr id="6" name="Picture 5" descr="Logo&#10;&#10;Description automatically generated">
              <a:extLst>
                <a:ext uri="{FF2B5EF4-FFF2-40B4-BE49-F238E27FC236}">
                  <a16:creationId xmlns:a16="http://schemas.microsoft.com/office/drawing/2014/main" id="{7CA3BE35-8B86-DF78-B75B-82E28EC1EE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05138" y="6299376"/>
              <a:ext cx="656724" cy="404136"/>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188084F3-3CB0-2883-C9CA-57AFE444629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5456" y="6349662"/>
              <a:ext cx="1586692" cy="304606"/>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DB4FA206-F924-1CB5-3A90-1CBF2F961EB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69086" y="6272017"/>
              <a:ext cx="958300" cy="351489"/>
            </a:xfrm>
            <a:prstGeom prst="rect">
              <a:avLst/>
            </a:prstGeom>
          </p:spPr>
        </p:pic>
        <p:pic>
          <p:nvPicPr>
            <p:cNvPr id="10" name="Picture 9" descr="A picture containing text, sign, plate&#10;&#10;Description automatically generated">
              <a:extLst>
                <a:ext uri="{FF2B5EF4-FFF2-40B4-BE49-F238E27FC236}">
                  <a16:creationId xmlns:a16="http://schemas.microsoft.com/office/drawing/2014/main" id="{CD416E17-AFA9-862D-537D-728942B0177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54228" y="6284470"/>
              <a:ext cx="447352" cy="448444"/>
            </a:xfrm>
            <a:prstGeom prst="rect">
              <a:avLst/>
            </a:prstGeom>
          </p:spPr>
        </p:pic>
        <p:sp>
          <p:nvSpPr>
            <p:cNvPr id="11" name="TextBox 10">
              <a:extLst>
                <a:ext uri="{FF2B5EF4-FFF2-40B4-BE49-F238E27FC236}">
                  <a16:creationId xmlns:a16="http://schemas.microsoft.com/office/drawing/2014/main" id="{89797563-F6A8-7A85-8737-4BE5A083BDE9}"/>
                </a:ext>
              </a:extLst>
            </p:cNvPr>
            <p:cNvSpPr txBox="1"/>
            <p:nvPr/>
          </p:nvSpPr>
          <p:spPr>
            <a:xfrm>
              <a:off x="10991574" y="6423319"/>
              <a:ext cx="12532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and more…</a:t>
              </a:r>
              <a:endParaRPr kumimoji="0" lang="en-CH" sz="1000" b="1" i="1"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2" name="Picture 2" descr="World Wide Fund for Nature - Wikipedia">
              <a:extLst>
                <a:ext uri="{FF2B5EF4-FFF2-40B4-BE49-F238E27FC236}">
                  <a16:creationId xmlns:a16="http://schemas.microsoft.com/office/drawing/2014/main" id="{D7A56D79-AE05-C99B-A380-576A49F00C7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243942" y="6124008"/>
              <a:ext cx="365553" cy="542369"/>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629;p8">
              <a:extLst>
                <a:ext uri="{FF2B5EF4-FFF2-40B4-BE49-F238E27FC236}">
                  <a16:creationId xmlns:a16="http://schemas.microsoft.com/office/drawing/2014/main" id="{FD294A80-2CBE-AE5B-8212-234662A4DADA}"/>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7906520" y="6208270"/>
              <a:ext cx="939398" cy="461616"/>
            </a:xfrm>
            <a:prstGeom prst="rect">
              <a:avLst/>
            </a:prstGeom>
            <a:noFill/>
            <a:ln>
              <a:noFill/>
            </a:ln>
          </p:spPr>
        </p:pic>
      </p:grpSp>
      <p:pic>
        <p:nvPicPr>
          <p:cNvPr id="14" name="Picture 2">
            <a:extLst>
              <a:ext uri="{FF2B5EF4-FFF2-40B4-BE49-F238E27FC236}">
                <a16:creationId xmlns:a16="http://schemas.microsoft.com/office/drawing/2014/main" id="{B175DEAA-B7F3-6B31-7575-148D2362CD2B}"/>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703598" y="1871245"/>
            <a:ext cx="3869478" cy="37349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168065-EDF5-54BF-B618-162DB74F4680}"/>
              </a:ext>
            </a:extLst>
          </p:cNvPr>
          <p:cNvSpPr txBox="1"/>
          <p:nvPr/>
        </p:nvSpPr>
        <p:spPr>
          <a:xfrm>
            <a:off x="464573" y="1066133"/>
            <a:ext cx="114794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Open Sans Light"/>
                <a:ea typeface="Open Sans Light"/>
                <a:cs typeface="Open Sans Light"/>
                <a:sym typeface="Arial"/>
              </a:rPr>
              <a:t>To coordinate business efforts and to have a consistent approach to accelerate nature action, leading organizations developed the </a:t>
            </a:r>
            <a:r>
              <a:rPr kumimoji="0" lang="en-US" sz="1800" b="1" i="0" u="none" strike="noStrike" kern="0" cap="none" spc="0" normalizeH="0" baseline="0" noProof="0">
                <a:ln>
                  <a:noFill/>
                </a:ln>
                <a:solidFill>
                  <a:srgbClr val="000000"/>
                </a:solidFill>
                <a:effectLst/>
                <a:uLnTx/>
                <a:uFillTx/>
                <a:latin typeface="Open Sans"/>
                <a:ea typeface="Open Sans"/>
                <a:cs typeface="Open Sans"/>
                <a:sym typeface="Arial"/>
              </a:rPr>
              <a:t>high-level business actions on nature</a:t>
            </a:r>
            <a:r>
              <a:rPr kumimoji="0" lang="en-US" sz="1800" b="0" i="0" u="none" strike="noStrike" kern="0" cap="none" spc="0" normalizeH="0" baseline="0" noProof="0">
                <a:ln>
                  <a:noFill/>
                </a:ln>
                <a:solidFill>
                  <a:srgbClr val="000000"/>
                </a:solidFill>
                <a:effectLst/>
                <a:uLnTx/>
                <a:uFillTx/>
                <a:latin typeface="Open Sans Light"/>
                <a:ea typeface="Open Sans Light"/>
                <a:cs typeface="Open Sans Light"/>
                <a:sym typeface="Arial"/>
              </a:rPr>
              <a:t>, known as the </a:t>
            </a:r>
            <a:r>
              <a:rPr kumimoji="0" lang="en-US" sz="1800" b="1" i="0" u="none" strike="noStrike" kern="0" cap="none" spc="0" normalizeH="0" baseline="0" noProof="0">
                <a:ln>
                  <a:noFill/>
                </a:ln>
                <a:solidFill>
                  <a:srgbClr val="000000"/>
                </a:solidFill>
                <a:effectLst/>
                <a:uLnTx/>
                <a:uFillTx/>
                <a:latin typeface="Open Sans"/>
                <a:ea typeface="Open Sans"/>
                <a:cs typeface="Open Sans"/>
                <a:sym typeface="Arial"/>
              </a:rPr>
              <a:t>ACT-D</a:t>
            </a:r>
            <a:endParaRPr lang="en-US" sz="1800" b="0" i="0" u="none" strike="noStrike" kern="0" cap="none" spc="0" normalizeH="0" baseline="0" noProof="0">
              <a:ln>
                <a:noFill/>
              </a:ln>
              <a:solidFill>
                <a:srgbClr val="FF0000"/>
              </a:solidFill>
              <a:effectLst/>
              <a:uLnTx/>
              <a:uFillTx/>
              <a:latin typeface="Open Sans"/>
              <a:ea typeface="Open Sans"/>
              <a:cs typeface="Open Sans"/>
            </a:endParaRPr>
          </a:p>
        </p:txBody>
      </p:sp>
      <p:cxnSp>
        <p:nvCxnSpPr>
          <p:cNvPr id="16" name="Straight Connector 15">
            <a:extLst>
              <a:ext uri="{FF2B5EF4-FFF2-40B4-BE49-F238E27FC236}">
                <a16:creationId xmlns:a16="http://schemas.microsoft.com/office/drawing/2014/main" id="{EE01A7F8-A665-53F4-A924-FBF82F1BAB27}"/>
              </a:ext>
            </a:extLst>
          </p:cNvPr>
          <p:cNvCxnSpPr/>
          <p:nvPr/>
        </p:nvCxnSpPr>
        <p:spPr>
          <a:xfrm>
            <a:off x="0" y="6015437"/>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1427F53C-BD65-2F64-DD6B-CA3D0B6AB7B0}"/>
              </a:ext>
            </a:extLst>
          </p:cNvPr>
          <p:cNvSpPr txBox="1">
            <a:spLocks/>
          </p:cNvSpPr>
          <p:nvPr/>
        </p:nvSpPr>
        <p:spPr>
          <a:xfrm>
            <a:off x="4479755" y="5083690"/>
            <a:ext cx="7200000" cy="7079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rgbClr val="464749"/>
              </a:buClr>
              <a:buSzPts val="1800"/>
              <a:buFont typeface="Open Sans Light"/>
              <a:buNone/>
              <a:defRPr sz="1800" b="0" i="0" u="none" strike="noStrike" cap="none">
                <a:solidFill>
                  <a:srgbClr val="464749"/>
                </a:solidFill>
                <a:latin typeface="Open Sans Light"/>
                <a:ea typeface="Open Sans Light"/>
                <a:cs typeface="Open Sans Light"/>
                <a:sym typeface="Open Sans Light"/>
              </a:defRPr>
            </a:lvl1pPr>
            <a:lvl2pPr marL="914400" marR="0" lvl="1" indent="-228600" algn="l" rtl="0" eaLnBrk="1" hangingPunct="1">
              <a:lnSpc>
                <a:spcPct val="90000"/>
              </a:lnSpc>
              <a:spcBef>
                <a:spcPts val="500"/>
              </a:spcBef>
              <a:spcAft>
                <a:spcPts val="0"/>
              </a:spcAft>
              <a:buClr>
                <a:srgbClr val="464749"/>
              </a:buClr>
              <a:buSzPts val="1800"/>
              <a:buFont typeface="Open Sans"/>
              <a:buNone/>
              <a:defRPr sz="1800" b="1" i="0" u="none" strike="noStrike" cap="none">
                <a:solidFill>
                  <a:srgbClr val="464749"/>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rgbClr val="464749"/>
              </a:buClr>
              <a:buSzPts val="1800"/>
              <a:buFont typeface="Open Sans"/>
              <a:buNone/>
              <a:defRPr sz="1400" b="0" i="0" u="none" strike="noStrike" cap="none">
                <a:solidFill>
                  <a:srgbClr val="464749"/>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rgbClr val="464749"/>
              </a:buClr>
              <a:buSzPts val="1800"/>
              <a:buFont typeface="Open Sans SemiBold"/>
              <a:buNone/>
              <a:defRPr sz="1200" b="0" i="0" u="none" strike="noStrike" cap="none">
                <a:solidFill>
                  <a:srgbClr val="464749"/>
                </a:solidFill>
                <a:latin typeface="Open Sans SemiBold"/>
                <a:ea typeface="Open Sans SemiBold"/>
                <a:cs typeface="Open Sans SemiBold"/>
                <a:sym typeface="Open Sans SemiBold"/>
              </a:defRPr>
            </a:lvl4pPr>
            <a:lvl5pPr marL="2286000" marR="0" lvl="4" indent="-228600" algn="l" rtl="0" eaLnBrk="1" hangingPunct="1">
              <a:lnSpc>
                <a:spcPct val="90000"/>
              </a:lnSpc>
              <a:spcBef>
                <a:spcPts val="500"/>
              </a:spcBef>
              <a:spcAft>
                <a:spcPts val="0"/>
              </a:spcAft>
              <a:buClr>
                <a:srgbClr val="464749"/>
              </a:buClr>
              <a:buSzPts val="1800"/>
              <a:buFont typeface="Open Sans"/>
              <a:buNone/>
              <a:defRPr sz="1100" b="0" i="0" u="none" strike="noStrike" cap="none">
                <a:solidFill>
                  <a:srgbClr val="464749"/>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tabLst>
                <a:tab pos="0" algn="l"/>
              </a:tabLst>
            </a:pPr>
            <a:endParaRPr lang="en-GB"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a:extLst>
              <a:ext uri="{FF2B5EF4-FFF2-40B4-BE49-F238E27FC236}">
                <a16:creationId xmlns:a16="http://schemas.microsoft.com/office/drawing/2014/main" id="{0E194C4B-8767-FA39-CC14-DDC1547189AE}"/>
              </a:ext>
            </a:extLst>
          </p:cNvPr>
          <p:cNvSpPr/>
          <p:nvPr/>
        </p:nvSpPr>
        <p:spPr>
          <a:xfrm>
            <a:off x="-26772" y="5542970"/>
            <a:ext cx="5330218" cy="500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Available at: www.businessfornature.org/high-level-business-actions-on-nature</a:t>
            </a:r>
          </a:p>
        </p:txBody>
      </p:sp>
    </p:spTree>
    <p:extLst>
      <p:ext uri="{BB962C8B-B14F-4D97-AF65-F5344CB8AC3E}">
        <p14:creationId xmlns:p14="http://schemas.microsoft.com/office/powerpoint/2010/main" val="1966902088"/>
      </p:ext>
    </p:extLst>
  </p:cSld>
  <p:clrMapOvr>
    <a:masterClrMapping/>
  </p:clrMapOvr>
</p:sld>
</file>

<file path=ppt/theme/theme1.xml><?xml version="1.0" encoding="utf-8"?>
<a:theme xmlns:a="http://schemas.openxmlformats.org/drawingml/2006/main" name="BfNTheme">
  <a:themeElements>
    <a:clrScheme name="BfN">
      <a:dk1>
        <a:srgbClr val="000000"/>
      </a:dk1>
      <a:lt1>
        <a:srgbClr val="FFFFFF"/>
      </a:lt1>
      <a:dk2>
        <a:srgbClr val="074C5A"/>
      </a:dk2>
      <a:lt2>
        <a:srgbClr val="FFFFFF"/>
      </a:lt2>
      <a:accent1>
        <a:srgbClr val="464749"/>
      </a:accent1>
      <a:accent2>
        <a:srgbClr val="668387"/>
      </a:accent2>
      <a:accent3>
        <a:srgbClr val="A5A5A5"/>
      </a:accent3>
      <a:accent4>
        <a:srgbClr val="73B592"/>
      </a:accent4>
      <a:accent5>
        <a:srgbClr val="5B9BD5"/>
      </a:accent5>
      <a:accent6>
        <a:srgbClr val="70AD47"/>
      </a:accent6>
      <a:hlink>
        <a:srgbClr val="73B592"/>
      </a:hlink>
      <a:folHlink>
        <a:srgbClr val="074C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fN_PPT_Template_May 2020 Update" id="{0C82BE69-1C16-1D49-850D-ED4E16730B0C}" vid="{6E013739-9C9A-B545-BE68-E8E6861AEAA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FBBA29AF712844BBCE2372ECA15F7E" ma:contentTypeVersion="34" ma:contentTypeDescription="Create a new document." ma:contentTypeScope="" ma:versionID="02a50fd6f2b3673f7eb8fc8b13b7f482">
  <xsd:schema xmlns:xsd="http://www.w3.org/2001/XMLSchema" xmlns:xs="http://www.w3.org/2001/XMLSchema" xmlns:p="http://schemas.microsoft.com/office/2006/metadata/properties" xmlns:ns2="615124db-d448-4208-b685-caab43fdb3d6" xmlns:ns3="c64617f3-0283-4384-9256-47300d0efbb0" targetNamespace="http://schemas.microsoft.com/office/2006/metadata/properties" ma:root="true" ma:fieldsID="0501f18bf968acf8679dfcf93a02a0ec" ns2:_="" ns3:_="">
    <xsd:import namespace="615124db-d448-4208-b685-caab43fdb3d6"/>
    <xsd:import namespace="c64617f3-0283-4384-9256-47300d0efb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Stocktake" minOccurs="0"/>
                <xsd:element ref="ns2:_Flow_SignoffStatus" minOccurs="0"/>
                <xsd:element ref="ns2:MediaServiceObjectDetectorVersions" minOccurs="0"/>
                <xsd:element ref="ns2:MediaServiceSearchProperties" minOccurs="0"/>
                <xsd:element ref="ns2:Serialno_x002e_" minOccurs="0"/>
                <xsd:element ref="ns2:Sub_x002d_Function" minOccurs="0"/>
                <xsd:element ref="ns2:TEST1234" minOccurs="0"/>
                <xsd:element ref="ns2:Projects" minOccurs="0"/>
                <xsd:element ref="ns2:Own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5124db-d448-4208-b685-caab43fdb3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e64a743-6b44-4d12-af01-f236ac8bc972" ma:termSetId="09814cd3-568e-fe90-9814-8d621ff8fb84" ma:anchorId="fba54fb3-c3e1-fe81-a776-ca4b69148c4d" ma:open="true" ma:isKeyword="false">
      <xsd:complexType>
        <xsd:sequence>
          <xsd:element ref="pc:Terms" minOccurs="0" maxOccurs="1"/>
        </xsd:sequence>
      </xsd:complexType>
    </xsd:element>
    <xsd:element name="Stocktake" ma:index="24" nillable="true" ma:displayName="Stock take " ma:format="Dropdown" ma:internalName="Stocktake">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Serialno_x002e_" ma:index="28" nillable="true" ma:displayName="Serial no." ma:format="Dropdown" ma:internalName="Serialno_x002e_" ma:percentage="FALSE">
      <xsd:simpleType>
        <xsd:restriction base="dms:Number"/>
      </xsd:simpleType>
    </xsd:element>
    <xsd:element name="Sub_x002d_Function" ma:index="29" nillable="true" ma:displayName="Sub-Function" ma:format="Dropdown" ma:internalName="Sub_x002d_Function">
      <xsd:simpleType>
        <xsd:restriction base="dms:Choice">
          <xsd:enumeration value="Education"/>
          <xsd:enumeration value="Engagement"/>
          <xsd:enumeration value="Communications"/>
          <xsd:enumeration value="Ops"/>
          <xsd:enumeration value="HR"/>
          <xsd:enumeration value="SUSTAIN"/>
          <xsd:enumeration value="Atrack"/>
        </xsd:restriction>
      </xsd:simpleType>
    </xsd:element>
    <xsd:element name="TEST1234" ma:index="30" nillable="true" ma:displayName="TEST1234" ma:format="Dropdown" ma:internalName="TEST1234">
      <xsd:simpleType>
        <xsd:restriction base="dms:Text">
          <xsd:maxLength value="255"/>
        </xsd:restriction>
      </xsd:simpleType>
    </xsd:element>
    <xsd:element name="Projects" ma:index="31" nillable="true" ma:displayName="Projects" ma:format="Dropdown" ma:internalName="Projects">
      <xsd:simpleType>
        <xsd:restriction base="dms:Text">
          <xsd:maxLength value="255"/>
        </xsd:restriction>
      </xsd:simpleType>
    </xsd:element>
    <xsd:element name="Owner" ma:index="32" nillable="true" ma:displayName="Owner" ma:description="The folder/document owner is responsible for maintaining the content of that folder/document, ensuring old versions are archived and new documents are named and filed according to the guidelines.&#10;&#10;Identify the Owner by selecting ‘edit in grid view’ at the top next to 'New' and 'Upload'. Select the document/folder owner, then select 'Exit grid view'. " ma:format="Dropdown" ma:internalName="Owner">
      <xsd:simpleType>
        <xsd:restriction base="dms:Choice">
          <xsd:enumeration value="Adanna"/>
          <xsd:enumeration value="Brynn"/>
          <xsd:enumeration value="Claire B"/>
          <xsd:enumeration value="Claire C"/>
          <xsd:enumeration value="Costanza"/>
          <xsd:enumeration value="Devisha"/>
          <xsd:enumeration value="Graeme"/>
          <xsd:enumeration value="Hannah B"/>
          <xsd:enumeration value="Hannah C"/>
          <xsd:enumeration value="Hidde"/>
          <xsd:enumeration value="Jess"/>
          <xsd:enumeration value="Judit"/>
          <xsd:enumeration value="Kaija"/>
          <xsd:enumeration value="Lenka"/>
          <xsd:enumeration value="Lisa"/>
          <xsd:enumeration value="Louise"/>
          <xsd:enumeration value="Mark"/>
          <xsd:enumeration value="Martin"/>
          <xsd:enumeration value="Martine"/>
          <xsd:enumeration value="Mary"/>
          <xsd:enumeration value="Natalie"/>
          <xsd:enumeration value="Pedro"/>
          <xsd:enumeration value="Ruth"/>
          <xsd:enumeration value="Stephanie Afi"/>
          <xsd:enumeration value="Stephany B"/>
          <xsd:enumeration value="Tim"/>
          <xsd:enumeration value="Tom"/>
          <xsd:enumeration value="Trudi"/>
          <xsd:enumeration value="Operations"/>
          <xsd:enumeration value="Exec"/>
          <xsd:enumeration value="Education Team"/>
          <xsd:enumeration value="Engagement Team"/>
          <xsd:enumeration value="Communications Team"/>
          <xsd:enumeration value="Atrack team"/>
          <xsd:enumeration value="SUSTAIN team"/>
          <xsd:enumeration value="Selina team"/>
          <xsd:enumeration value="VC Team"/>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4617f3-0283-4384-9256-47300d0efb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b4b0ff-5619-42dc-bfb8-ebebc6521175}" ma:internalName="TaxCatchAll" ma:showField="CatchAllData" ma:web="c64617f3-0283-4384-9256-47300d0efb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4617f3-0283-4384-9256-47300d0efbb0" xsi:nil="true"/>
    <lcf76f155ced4ddcb4097134ff3c332f xmlns="615124db-d448-4208-b685-caab43fdb3d6">
      <Terms xmlns="http://schemas.microsoft.com/office/infopath/2007/PartnerControls"/>
    </lcf76f155ced4ddcb4097134ff3c332f>
    <SharedWithUsers xmlns="c64617f3-0283-4384-9256-47300d0efbb0">
      <UserInfo>
        <DisplayName>Lucy Coast</DisplayName>
        <AccountId>39</AccountId>
        <AccountType/>
      </UserInfo>
      <UserInfo>
        <DisplayName>Michael Ofosuhene-Wise</DisplayName>
        <AccountId>47</AccountId>
        <AccountType/>
      </UserInfo>
      <UserInfo>
        <DisplayName>Zoe Greindl</DisplayName>
        <AccountId>2724</AccountId>
        <AccountType/>
      </UserInfo>
      <UserInfo>
        <DisplayName>Eva Zabey</DisplayName>
        <AccountId>48</AccountId>
        <AccountType/>
      </UserInfo>
      <UserInfo>
        <DisplayName>Quentin Meekers</DisplayName>
        <AccountId>9793</AccountId>
        <AccountType/>
      </UserInfo>
      <UserInfo>
        <DisplayName>Anna Brearley</DisplayName>
        <AccountId>7679</AccountId>
        <AccountType/>
      </UserInfo>
      <UserInfo>
        <DisplayName>Nina Gao</DisplayName>
        <AccountId>4225</AccountId>
        <AccountType/>
      </UserInfo>
    </SharedWithUsers>
    <_Flow_SignoffStatus xmlns="615124db-d448-4208-b685-caab43fdb3d6" xsi:nil="true"/>
    <Sub_x002d_Function xmlns="615124db-d448-4208-b685-caab43fdb3d6" xsi:nil="true"/>
    <Projects xmlns="615124db-d448-4208-b685-caab43fdb3d6" xsi:nil="true"/>
    <Stocktake xmlns="615124db-d448-4208-b685-caab43fdb3d6" xsi:nil="true"/>
    <TEST1234 xmlns="615124db-d448-4208-b685-caab43fdb3d6" xsi:nil="true"/>
    <Owner xmlns="615124db-d448-4208-b685-caab43fdb3d6" xsi:nil="true"/>
    <Serialno_x002e_ xmlns="615124db-d448-4208-b685-caab43fdb3d6" xsi:nil="true"/>
  </documentManagement>
</p:properties>
</file>

<file path=customXml/itemProps1.xml><?xml version="1.0" encoding="utf-8"?>
<ds:datastoreItem xmlns:ds="http://schemas.openxmlformats.org/officeDocument/2006/customXml" ds:itemID="{62183F64-4868-438E-9CD6-C7F8CCEDEE15}">
  <ds:schemaRefs>
    <ds:schemaRef ds:uri="615124db-d448-4208-b685-caab43fdb3d6"/>
    <ds:schemaRef ds:uri="c64617f3-0283-4384-9256-47300d0efb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740F86-FEEB-4503-884E-BC553D250883}">
  <ds:schemaRefs>
    <ds:schemaRef ds:uri="http://schemas.microsoft.com/sharepoint/v3/contenttype/forms"/>
  </ds:schemaRefs>
</ds:datastoreItem>
</file>

<file path=customXml/itemProps3.xml><?xml version="1.0" encoding="utf-8"?>
<ds:datastoreItem xmlns:ds="http://schemas.openxmlformats.org/officeDocument/2006/customXml" ds:itemID="{6865D317-BC5A-4504-A9C6-E9E17153C4CF}">
  <ds:schemaRefs>
    <ds:schemaRef ds:uri="022eff48-5bd2-4e4b-9ee9-43ca237137c3"/>
    <ds:schemaRef ds:uri="3ea609c1-e0fb-42a8-b7b4-6e974d9517d3"/>
    <ds:schemaRef ds:uri="615124db-d448-4208-b685-caab43fdb3d6"/>
    <ds:schemaRef ds:uri="c64617f3-0283-4384-9256-47300d0efb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12</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BfNTheme</vt:lpstr>
      <vt:lpstr>SHORT VERSION</vt:lpstr>
      <vt:lpstr>WHAT IS NATURE?</vt:lpstr>
      <vt:lpstr>Interactions between business and natural capital</vt:lpstr>
      <vt:lpstr>NATURE IS IN CRISIS, CREATING PHYSICAL RISKS FOR BUSINESS</vt:lpstr>
      <vt:lpstr>BUSINESSES FACE PRESSURE TO ADDRESS THESE PHYSICAL RISKS</vt:lpstr>
      <vt:lpstr>BUT A NATURE-POSITIVE TRANSITION BRINGS OPPORTUNITIES </vt:lpstr>
      <vt:lpstr>BUT A NATURE-POSITIVE TRANSITION BRINGS OPPORTUNITIES </vt:lpstr>
      <vt:lpstr>PowerPoint Presentation</vt:lpstr>
      <vt:lpstr>BUSINESSES CAN USE ACT-D (HIGH-LEVEL ACTIONS ON NATURE)</vt:lpstr>
      <vt:lpstr>START BY UNDERSTANDING YOUR RELATIONSHIP WITH NATURE</vt:lpstr>
      <vt:lpstr>WHERE IS NATURE IN YOUR BUSINESS STRATEGY?</vt:lpstr>
      <vt:lpstr>PowerPoint Presentation</vt:lpstr>
      <vt:lpstr>Commit: In Practice</vt:lpstr>
      <vt:lpstr>Transform: In practice</vt:lpstr>
      <vt:lpstr>KEY QUESTIONS TO GET STARTED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BfN</dc:creator>
  <cp:revision>15</cp:revision>
  <cp:lastPrinted>2021-02-04T01:13:41Z</cp:lastPrinted>
  <dcterms:created xsi:type="dcterms:W3CDTF">2020-06-25T14:11:44Z</dcterms:created>
  <dcterms:modified xsi:type="dcterms:W3CDTF">2025-06-24T11:38:31Z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0x01010023FBBA29AF712844BBCE2372ECA15F7E</vt:lpwstr>
  </property>
  <property fmtid="{D5CDD505-2E9C-101B-9397-08002B2CF9AE}" pid="3" name="MediaServiceImageTags">
    <vt:lpwstr/>
  </property>
  <property fmtid="{D5CDD505-2E9C-101B-9397-08002B2CF9AE}" pid="4" name="Order">
    <vt:lpwstr>1800.00000000000</vt:lpwstr>
  </property>
</Properties>
</file>