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6" r:id="rId2"/>
    <p:sldId id="381" r:id="rId3"/>
    <p:sldId id="388" r:id="rId4"/>
    <p:sldId id="434" r:id="rId5"/>
    <p:sldId id="425" r:id="rId6"/>
    <p:sldId id="435" r:id="rId7"/>
    <p:sldId id="397" r:id="rId8"/>
    <p:sldId id="436" r:id="rId9"/>
    <p:sldId id="405" r:id="rId10"/>
    <p:sldId id="415" r:id="rId11"/>
    <p:sldId id="432" r:id="rId12"/>
    <p:sldId id="430" r:id="rId13"/>
    <p:sldId id="416" r:id="rId14"/>
    <p:sldId id="394" r:id="rId15"/>
    <p:sldId id="424" r:id="rId16"/>
    <p:sldId id="437" r:id="rId17"/>
    <p:sldId id="404" r:id="rId18"/>
    <p:sldId id="406" r:id="rId19"/>
    <p:sldId id="408" r:id="rId20"/>
    <p:sldId id="407" r:id="rId21"/>
    <p:sldId id="431" r:id="rId22"/>
    <p:sldId id="433" r:id="rId23"/>
    <p:sldId id="421" r:id="rId24"/>
    <p:sldId id="427"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40">
          <p15:clr>
            <a:srgbClr val="A4A3A4"/>
          </p15:clr>
        </p15:guide>
        <p15:guide id="2" orient="horz" pos="4080">
          <p15:clr>
            <a:srgbClr val="A4A3A4"/>
          </p15:clr>
        </p15:guide>
        <p15:guide id="3" orient="horz" pos="3312">
          <p15:clr>
            <a:srgbClr val="A4A3A4"/>
          </p15:clr>
        </p15:guide>
        <p15:guide id="4" orient="horz" pos="3072">
          <p15:clr>
            <a:srgbClr val="A4A3A4"/>
          </p15:clr>
        </p15:guide>
        <p15:guide id="5" orient="horz" pos="1296">
          <p15:clr>
            <a:srgbClr val="A4A3A4"/>
          </p15:clr>
        </p15:guide>
        <p15:guide id="6" orient="horz">
          <p15:clr>
            <a:srgbClr val="A4A3A4"/>
          </p15:clr>
        </p15:guide>
        <p15:guide id="7" orient="horz" pos="3552">
          <p15:clr>
            <a:srgbClr val="A4A3A4"/>
          </p15:clr>
        </p15:guide>
        <p15:guide id="8" pos="2880">
          <p15:clr>
            <a:srgbClr val="A4A3A4"/>
          </p15:clr>
        </p15:guide>
        <p15:guide id="9" pos="240">
          <p15:clr>
            <a:srgbClr val="A4A3A4"/>
          </p15:clr>
        </p15:guide>
        <p15:guide id="10" pos="5520">
          <p15:clr>
            <a:srgbClr val="A4A3A4"/>
          </p15:clr>
        </p15:guide>
        <p15:guide id="11" pos="2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o Cardoso" initials="P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6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497" autoAdjust="0"/>
    <p:restoredTop sz="86364" autoAdjust="0"/>
  </p:normalViewPr>
  <p:slideViewPr>
    <p:cSldViewPr>
      <p:cViewPr varScale="1">
        <p:scale>
          <a:sx n="97" d="100"/>
          <a:sy n="97" d="100"/>
        </p:scale>
        <p:origin x="906" y="84"/>
      </p:cViewPr>
      <p:guideLst>
        <p:guide orient="horz" pos="240"/>
        <p:guide orient="horz" pos="4080"/>
        <p:guide orient="horz" pos="3312"/>
        <p:guide orient="horz" pos="3072"/>
        <p:guide orient="horz" pos="1296"/>
        <p:guide orient="horz"/>
        <p:guide orient="horz" pos="3552"/>
        <p:guide pos="2880"/>
        <p:guide pos="240"/>
        <p:guide pos="5520"/>
        <p:guide pos="2640"/>
      </p:guideLst>
    </p:cSldViewPr>
  </p:slideViewPr>
  <p:outlineViewPr>
    <p:cViewPr>
      <p:scale>
        <a:sx n="33" d="100"/>
        <a:sy n="33" d="100"/>
      </p:scale>
      <p:origin x="0" y="848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989126F-3FF0-4BC9-BF5A-19D7A37AB312}" type="slidenum">
              <a:rPr lang="en-US"/>
              <a:pPr/>
              <a:t>‹Nº›</a:t>
            </a:fld>
            <a:endParaRPr lang="en-US"/>
          </a:p>
        </p:txBody>
      </p:sp>
    </p:spTree>
    <p:extLst>
      <p:ext uri="{BB962C8B-B14F-4D97-AF65-F5344CB8AC3E}">
        <p14:creationId xmlns:p14="http://schemas.microsoft.com/office/powerpoint/2010/main" val="1091753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F2242EB2-7119-4DDA-A6E8-31FC0207C3F3}" type="slidenum">
              <a:rPr lang="en-US"/>
              <a:pPr/>
              <a:t>‹Nº›</a:t>
            </a:fld>
            <a:endParaRPr lang="en-US"/>
          </a:p>
        </p:txBody>
      </p:sp>
    </p:spTree>
    <p:extLst>
      <p:ext uri="{BB962C8B-B14F-4D97-AF65-F5344CB8AC3E}">
        <p14:creationId xmlns:p14="http://schemas.microsoft.com/office/powerpoint/2010/main" val="1018209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8A0EB-57A8-4DD5-83F9-3E7985FDC625}" type="slidenum">
              <a:rPr lang="en-US"/>
              <a:pPr/>
              <a:t>1</a:t>
            </a:fld>
            <a:endParaRPr lang="en-US"/>
          </a:p>
        </p:txBody>
      </p:sp>
      <p:sp>
        <p:nvSpPr>
          <p:cNvPr id="7170" name="Rectangle 2"/>
          <p:cNvSpPr>
            <a:spLocks noGrp="1" noRot="1" noChangeAspect="1" noChangeArrowheads="1" noTextEdit="1"/>
          </p:cNvSpPr>
          <p:nvPr>
            <p:ph type="sldImg"/>
          </p:nvPr>
        </p:nvSpPr>
        <p:spPr>
          <a:xfrm>
            <a:off x="1143000" y="685800"/>
            <a:ext cx="4572000" cy="3429000"/>
          </a:xfrm>
          <a:ln/>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2698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F2242EB2-7119-4DDA-A6E8-31FC0207C3F3}" type="slidenum">
              <a:rPr lang="en-US" smtClean="0"/>
              <a:pPr/>
              <a:t>3</a:t>
            </a:fld>
            <a:endParaRPr lang="en-US"/>
          </a:p>
        </p:txBody>
      </p:sp>
    </p:spTree>
    <p:extLst>
      <p:ext uri="{BB962C8B-B14F-4D97-AF65-F5344CB8AC3E}">
        <p14:creationId xmlns:p14="http://schemas.microsoft.com/office/powerpoint/2010/main" val="3449219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F2242EB2-7119-4DDA-A6E8-31FC0207C3F3}" type="slidenum">
              <a:rPr lang="en-US" smtClean="0"/>
              <a:pPr/>
              <a:t>4</a:t>
            </a:fld>
            <a:endParaRPr lang="en-US"/>
          </a:p>
        </p:txBody>
      </p:sp>
    </p:spTree>
    <p:extLst>
      <p:ext uri="{BB962C8B-B14F-4D97-AF65-F5344CB8AC3E}">
        <p14:creationId xmlns:p14="http://schemas.microsoft.com/office/powerpoint/2010/main" val="3449219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602E9F-F327-4BE0-965A-1BDAA611A58C}" type="slidenum">
              <a:rPr lang="en-US"/>
              <a:pPr/>
              <a:t>24</a:t>
            </a:fld>
            <a:endParaRPr lang="en-US"/>
          </a:p>
        </p:txBody>
      </p:sp>
      <p:sp>
        <p:nvSpPr>
          <p:cNvPr id="37890" name="Rectangle 2"/>
          <p:cNvSpPr>
            <a:spLocks noGrp="1" noRot="1" noChangeAspect="1" noChangeArrowheads="1" noTextEdit="1"/>
          </p:cNvSpPr>
          <p:nvPr>
            <p:ph type="sldImg"/>
          </p:nvPr>
        </p:nvSpPr>
        <p:spPr>
          <a:xfrm>
            <a:off x="1143000" y="685800"/>
            <a:ext cx="4572000" cy="3429000"/>
          </a:xfrm>
          <a:ln/>
        </p:spPr>
      </p:sp>
      <p:sp>
        <p:nvSpPr>
          <p:cNvPr id="3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6096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114" name="Picture 18" descr="PPT-TitleMaster"/>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p:spPr>
      </p:pic>
      <p:sp>
        <p:nvSpPr>
          <p:cNvPr id="4098" name="Rectangle 2"/>
          <p:cNvSpPr>
            <a:spLocks noGrp="1" noChangeArrowheads="1"/>
          </p:cNvSpPr>
          <p:nvPr>
            <p:ph type="ctrTitle"/>
          </p:nvPr>
        </p:nvSpPr>
        <p:spPr>
          <a:xfrm>
            <a:off x="4572000" y="1978027"/>
            <a:ext cx="4191000" cy="1439863"/>
          </a:xfrm>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4572000" y="3598863"/>
            <a:ext cx="4191000" cy="1079500"/>
          </a:xfrm>
        </p:spPr>
        <p:txBody>
          <a:bodyPr/>
          <a:lstStyle>
            <a:lvl1pPr marL="0" indent="0" algn="r">
              <a:lnSpc>
                <a:spcPts val="2800"/>
              </a:lnSpc>
              <a:spcBef>
                <a:spcPct val="0"/>
              </a:spcBef>
              <a:buFontTx/>
              <a:buNone/>
              <a:defRPr/>
            </a:lvl1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lvl1pPr>
          </a:lstStyle>
          <a:p>
            <a:endParaRPr lang="en-US"/>
          </a:p>
        </p:txBody>
      </p:sp>
      <p:sp>
        <p:nvSpPr>
          <p:cNvPr id="4101" name="Rectangle 5"/>
          <p:cNvSpPr>
            <a:spLocks noGrp="1" noChangeArrowheads="1"/>
          </p:cNvSpPr>
          <p:nvPr>
            <p:ph type="ftr" sz="quarter" idx="3"/>
          </p:nvPr>
        </p:nvSpPr>
        <p:spPr/>
        <p:txBody>
          <a:bodyPr/>
          <a:lstStyle>
            <a:lvl1pPr>
              <a:defRPr/>
            </a:lvl1pPr>
          </a:lstStyle>
          <a:p>
            <a:endParaRPr lang="en-US"/>
          </a:p>
        </p:txBody>
      </p:sp>
      <p:sp>
        <p:nvSpPr>
          <p:cNvPr id="4102" name="Rectangle 6"/>
          <p:cNvSpPr>
            <a:spLocks noGrp="1" noChangeArrowheads="1"/>
          </p:cNvSpPr>
          <p:nvPr>
            <p:ph type="sldNum" sz="quarter" idx="4"/>
          </p:nvPr>
        </p:nvSpPr>
        <p:spPr/>
        <p:txBody>
          <a:bodyPr/>
          <a:lstStyle>
            <a:lvl1pPr>
              <a:defRPr/>
            </a:lvl1pPr>
          </a:lstStyle>
          <a:p>
            <a:fld id="{FF51E044-3DC5-45F3-84FC-076846FFA77E}"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1505AA-1819-4D23-8CAA-D261CC34CFA3}"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79388"/>
            <a:ext cx="2095500" cy="5218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79388"/>
            <a:ext cx="6134100" cy="5218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716FB5E-426C-43CA-A45F-479758E7F612}"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179388"/>
            <a:ext cx="8382000" cy="5218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EAE8DBC-5ED6-47EE-9439-237BEA885659}"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396CD18-B8DC-4CE9-9961-EF072D6A0622}"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482A7F-1443-40A6-9CAB-9194F509014C}"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58888"/>
            <a:ext cx="4114800"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58888"/>
            <a:ext cx="4114800" cy="4138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3402626-9115-4020-A74F-B915FCD6AF3D}"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FEEDC15-FC65-495A-A933-46436AA65B1F}"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785F90C-0993-46DC-96D1-F75BC5299B96}"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CA3D69B-BC1E-440D-9F9D-5A1B5E532F01}"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CDDBCCF-636F-47DD-B391-C30447FAB663}"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F9E603-0143-404C-BED3-F477FA252D90}"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PPT-SlideMaster"/>
          <p:cNvPicPr>
            <a:picLocks noChangeAspect="1" noChangeArrowheads="1"/>
          </p:cNvPicPr>
          <p:nvPr userDrawn="1"/>
        </p:nvPicPr>
        <p:blipFill>
          <a:blip r:embed="rId14"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381000" y="179388"/>
            <a:ext cx="8382000" cy="887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1000" y="1258888"/>
            <a:ext cx="8382000" cy="41386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2B5FC260-27BA-48EC-A36A-D402EE68CA96}"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rtl="0" fontAlgn="base">
        <a:lnSpc>
          <a:spcPts val="3600"/>
        </a:lnSpc>
        <a:spcBef>
          <a:spcPct val="0"/>
        </a:spcBef>
        <a:spcAft>
          <a:spcPct val="0"/>
        </a:spcAft>
        <a:defRPr sz="3200">
          <a:solidFill>
            <a:schemeClr val="tx2"/>
          </a:solidFill>
          <a:latin typeface="+mj-lt"/>
          <a:ea typeface="+mj-ea"/>
          <a:cs typeface="+mj-cs"/>
        </a:defRPr>
      </a:lvl1pPr>
      <a:lvl2pPr algn="r" rtl="0" fontAlgn="base">
        <a:lnSpc>
          <a:spcPts val="3600"/>
        </a:lnSpc>
        <a:spcBef>
          <a:spcPct val="0"/>
        </a:spcBef>
        <a:spcAft>
          <a:spcPct val="0"/>
        </a:spcAft>
        <a:defRPr sz="3200">
          <a:solidFill>
            <a:schemeClr val="tx2"/>
          </a:solidFill>
          <a:latin typeface="Arial" charset="0"/>
          <a:ea typeface="ＭＳ Ｐゴシック" pitchFamily="84" charset="-128"/>
        </a:defRPr>
      </a:lvl2pPr>
      <a:lvl3pPr algn="r" rtl="0" fontAlgn="base">
        <a:lnSpc>
          <a:spcPts val="3600"/>
        </a:lnSpc>
        <a:spcBef>
          <a:spcPct val="0"/>
        </a:spcBef>
        <a:spcAft>
          <a:spcPct val="0"/>
        </a:spcAft>
        <a:defRPr sz="3200">
          <a:solidFill>
            <a:schemeClr val="tx2"/>
          </a:solidFill>
          <a:latin typeface="Arial" charset="0"/>
          <a:ea typeface="ＭＳ Ｐゴシック" pitchFamily="84" charset="-128"/>
        </a:defRPr>
      </a:lvl3pPr>
      <a:lvl4pPr algn="r" rtl="0" fontAlgn="base">
        <a:lnSpc>
          <a:spcPts val="3600"/>
        </a:lnSpc>
        <a:spcBef>
          <a:spcPct val="0"/>
        </a:spcBef>
        <a:spcAft>
          <a:spcPct val="0"/>
        </a:spcAft>
        <a:defRPr sz="3200">
          <a:solidFill>
            <a:schemeClr val="tx2"/>
          </a:solidFill>
          <a:latin typeface="Arial" charset="0"/>
          <a:ea typeface="ＭＳ Ｐゴシック" pitchFamily="84" charset="-128"/>
        </a:defRPr>
      </a:lvl4pPr>
      <a:lvl5pPr algn="r" rtl="0" fontAlgn="base">
        <a:lnSpc>
          <a:spcPts val="3600"/>
        </a:lnSpc>
        <a:spcBef>
          <a:spcPct val="0"/>
        </a:spcBef>
        <a:spcAft>
          <a:spcPct val="0"/>
        </a:spcAft>
        <a:defRPr sz="3200">
          <a:solidFill>
            <a:schemeClr val="tx2"/>
          </a:solidFill>
          <a:latin typeface="Arial" charset="0"/>
          <a:ea typeface="ＭＳ Ｐゴシック" pitchFamily="84" charset="-128"/>
        </a:defRPr>
      </a:lvl5pPr>
      <a:lvl6pPr marL="457200" algn="r" rtl="0" fontAlgn="base">
        <a:lnSpc>
          <a:spcPts val="3600"/>
        </a:lnSpc>
        <a:spcBef>
          <a:spcPct val="0"/>
        </a:spcBef>
        <a:spcAft>
          <a:spcPct val="0"/>
        </a:spcAft>
        <a:defRPr sz="3200">
          <a:solidFill>
            <a:schemeClr val="tx2"/>
          </a:solidFill>
          <a:latin typeface="Arial" charset="0"/>
          <a:ea typeface="ＭＳ Ｐゴシック" pitchFamily="84" charset="-128"/>
        </a:defRPr>
      </a:lvl6pPr>
      <a:lvl7pPr marL="914400" algn="r" rtl="0" fontAlgn="base">
        <a:lnSpc>
          <a:spcPts val="3600"/>
        </a:lnSpc>
        <a:spcBef>
          <a:spcPct val="0"/>
        </a:spcBef>
        <a:spcAft>
          <a:spcPct val="0"/>
        </a:spcAft>
        <a:defRPr sz="3200">
          <a:solidFill>
            <a:schemeClr val="tx2"/>
          </a:solidFill>
          <a:latin typeface="Arial" charset="0"/>
          <a:ea typeface="ＭＳ Ｐゴシック" pitchFamily="84" charset="-128"/>
        </a:defRPr>
      </a:lvl7pPr>
      <a:lvl8pPr marL="1371600" algn="r" rtl="0" fontAlgn="base">
        <a:lnSpc>
          <a:spcPts val="3600"/>
        </a:lnSpc>
        <a:spcBef>
          <a:spcPct val="0"/>
        </a:spcBef>
        <a:spcAft>
          <a:spcPct val="0"/>
        </a:spcAft>
        <a:defRPr sz="3200">
          <a:solidFill>
            <a:schemeClr val="tx2"/>
          </a:solidFill>
          <a:latin typeface="Arial" charset="0"/>
          <a:ea typeface="ＭＳ Ｐゴシック" pitchFamily="84" charset="-128"/>
        </a:defRPr>
      </a:lvl8pPr>
      <a:lvl9pPr marL="1828800" algn="r" rtl="0" fontAlgn="base">
        <a:lnSpc>
          <a:spcPts val="3600"/>
        </a:lnSpc>
        <a:spcBef>
          <a:spcPct val="0"/>
        </a:spcBef>
        <a:spcAft>
          <a:spcPct val="0"/>
        </a:spcAft>
        <a:defRPr sz="3200">
          <a:solidFill>
            <a:schemeClr val="tx2"/>
          </a:solidFill>
          <a:latin typeface="Arial" charset="0"/>
          <a:ea typeface="ＭＳ Ｐゴシック" pitchFamily="84" charset="-128"/>
        </a:defRPr>
      </a:lvl9pPr>
    </p:titleStyle>
    <p:bodyStyle>
      <a:lvl1pPr marL="342900" indent="-342900" algn="l" rtl="0" fontAlgn="base">
        <a:spcBef>
          <a:spcPct val="20000"/>
        </a:spcBef>
        <a:spcAft>
          <a:spcPct val="0"/>
        </a:spcAft>
        <a:buClr>
          <a:schemeClr val="accent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Times" pitchFamily="84" charset="0"/>
        <a:buChar char="•"/>
        <a:defRPr sz="2400">
          <a:solidFill>
            <a:schemeClr val="tx1"/>
          </a:solidFill>
          <a:latin typeface="+mn-lt"/>
          <a:ea typeface="+mn-ea"/>
        </a:defRPr>
      </a:lvl2pPr>
      <a:lvl3pPr marL="1143000" indent="-228600" algn="l" rtl="0" fontAlgn="base">
        <a:spcBef>
          <a:spcPct val="20000"/>
        </a:spcBef>
        <a:spcAft>
          <a:spcPct val="0"/>
        </a:spcAft>
        <a:buClr>
          <a:schemeClr val="accent1"/>
        </a:buClr>
        <a:buChar char="•"/>
        <a:defRPr sz="2400">
          <a:solidFill>
            <a:schemeClr val="tx1"/>
          </a:solidFill>
          <a:latin typeface="+mn-lt"/>
          <a:ea typeface="+mn-ea"/>
        </a:defRPr>
      </a:lvl3pPr>
      <a:lvl4pPr marL="16002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sgm.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oppla.eu/product/2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a:xfrm>
            <a:off x="251520" y="1978025"/>
            <a:ext cx="8511480" cy="1428750"/>
          </a:xfrm>
        </p:spPr>
        <p:txBody>
          <a:bodyPr/>
          <a:lstStyle/>
          <a:p>
            <a:r>
              <a:rPr lang="en-US" dirty="0" smtClean="0"/>
              <a:t>Identifying and analyzing </a:t>
            </a:r>
            <a:r>
              <a:rPr lang="en-US" dirty="0"/>
              <a:t>stakeholders </a:t>
            </a:r>
            <a:r>
              <a:rPr lang="en-US" dirty="0" smtClean="0"/>
              <a:t>of ecosystem services	</a:t>
            </a:r>
            <a:endParaRPr lang="en-US" dirty="0"/>
          </a:p>
        </p:txBody>
      </p:sp>
      <p:sp>
        <p:nvSpPr>
          <p:cNvPr id="2" name="TextBox 1"/>
          <p:cNvSpPr txBox="1"/>
          <p:nvPr/>
        </p:nvSpPr>
        <p:spPr>
          <a:xfrm>
            <a:off x="1354667" y="5926669"/>
            <a:ext cx="2614267" cy="461665"/>
          </a:xfrm>
          <a:prstGeom prst="rect">
            <a:avLst/>
          </a:prstGeom>
          <a:noFill/>
        </p:spPr>
        <p:txBody>
          <a:bodyPr wrap="none" rtlCol="0">
            <a:spAutoFit/>
          </a:bodyPr>
          <a:lstStyle/>
          <a:p>
            <a:r>
              <a:rPr lang="en-US" dirty="0" smtClean="0"/>
              <a:t>23 February 2017</a:t>
            </a:r>
            <a:endParaRPr lang="en-US" dirty="0"/>
          </a:p>
        </p:txBody>
      </p:sp>
      <p:sp>
        <p:nvSpPr>
          <p:cNvPr id="3" name="Subtitle 2"/>
          <p:cNvSpPr>
            <a:spLocks noGrp="1"/>
          </p:cNvSpPr>
          <p:nvPr>
            <p:ph type="subTitle" idx="1"/>
          </p:nvPr>
        </p:nvSpPr>
        <p:spPr/>
        <p:txBody>
          <a:bodyPr/>
          <a:lstStyle/>
          <a:p>
            <a:r>
              <a:rPr lang="en-US" dirty="0" smtClean="0"/>
              <a:t>J Lascurain</a:t>
            </a:r>
          </a:p>
          <a:p>
            <a:r>
              <a:rPr lang="en-US" dirty="0" smtClean="0">
                <a:hlinkClick r:id="rId3"/>
              </a:rPr>
              <a:t>info@sgm.es</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316416" cy="887412"/>
          </a:xfrm>
        </p:spPr>
        <p:txBody>
          <a:bodyPr/>
          <a:lstStyle/>
          <a:p>
            <a:r>
              <a:rPr lang="en-US" sz="3000" dirty="0" smtClean="0"/>
              <a:t>Selected methods to identify stakeholders and their interests in Barcelona</a:t>
            </a:r>
            <a:endParaRPr lang="en-US" sz="3000" dirty="0"/>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t="9234"/>
          <a:stretch/>
        </p:blipFill>
        <p:spPr>
          <a:xfrm>
            <a:off x="29743" y="2780928"/>
            <a:ext cx="2642186" cy="1512168"/>
          </a:xfrm>
          <a:prstGeom prst="rect">
            <a:avLst/>
          </a:prstGeo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t="5710"/>
          <a:stretch/>
        </p:blipFill>
        <p:spPr>
          <a:xfrm>
            <a:off x="29743" y="1124744"/>
            <a:ext cx="2642186" cy="1660889"/>
          </a:xfrm>
          <a:prstGeom prst="rect">
            <a:avLst/>
          </a:prstGeom>
        </p:spPr>
      </p:pic>
      <p:pic>
        <p:nvPicPr>
          <p:cNvPr id="6" name="Imagen 5"/>
          <p:cNvPicPr>
            <a:picLocks noChangeAspect="1"/>
          </p:cNvPicPr>
          <p:nvPr/>
        </p:nvPicPr>
        <p:blipFill rotWithShape="1">
          <a:blip r:embed="rId4"/>
          <a:srcRect b="12031"/>
          <a:stretch/>
        </p:blipFill>
        <p:spPr>
          <a:xfrm>
            <a:off x="29743" y="4293096"/>
            <a:ext cx="2642186" cy="1452689"/>
          </a:xfrm>
          <a:prstGeom prst="rect">
            <a:avLst/>
          </a:prstGeom>
        </p:spPr>
      </p:pic>
      <p:sp>
        <p:nvSpPr>
          <p:cNvPr id="7" name="CuadroTexto 6"/>
          <p:cNvSpPr txBox="1"/>
          <p:nvPr/>
        </p:nvSpPr>
        <p:spPr>
          <a:xfrm>
            <a:off x="2987824" y="1340768"/>
            <a:ext cx="6048672" cy="830997"/>
          </a:xfrm>
          <a:prstGeom prst="rect">
            <a:avLst/>
          </a:prstGeom>
          <a:noFill/>
        </p:spPr>
        <p:txBody>
          <a:bodyPr wrap="square" rtlCol="0">
            <a:spAutoFit/>
          </a:bodyPr>
          <a:lstStyle/>
          <a:p>
            <a:r>
              <a:rPr lang="en-GB" dirty="0" smtClean="0"/>
              <a:t>Fieldwork: make observations to discover what people do.</a:t>
            </a:r>
            <a:endParaRPr lang="en-GB" dirty="0"/>
          </a:p>
        </p:txBody>
      </p:sp>
      <p:sp>
        <p:nvSpPr>
          <p:cNvPr id="8" name="CuadroTexto 7"/>
          <p:cNvSpPr txBox="1"/>
          <p:nvPr/>
        </p:nvSpPr>
        <p:spPr>
          <a:xfrm>
            <a:off x="2987824" y="2793810"/>
            <a:ext cx="5631160" cy="461665"/>
          </a:xfrm>
          <a:prstGeom prst="rect">
            <a:avLst/>
          </a:prstGeom>
          <a:noFill/>
        </p:spPr>
        <p:txBody>
          <a:bodyPr wrap="square" rtlCol="0">
            <a:spAutoFit/>
          </a:bodyPr>
          <a:lstStyle/>
          <a:p>
            <a:r>
              <a:rPr lang="en-GB" dirty="0" smtClean="0"/>
              <a:t>Interviews: Discover motivations. </a:t>
            </a:r>
            <a:endParaRPr lang="en-GB" dirty="0"/>
          </a:p>
        </p:txBody>
      </p:sp>
      <p:sp>
        <p:nvSpPr>
          <p:cNvPr id="9" name="CuadroTexto 8"/>
          <p:cNvSpPr txBox="1"/>
          <p:nvPr/>
        </p:nvSpPr>
        <p:spPr>
          <a:xfrm>
            <a:off x="2987824" y="4437112"/>
            <a:ext cx="5328592" cy="1200329"/>
          </a:xfrm>
          <a:prstGeom prst="rect">
            <a:avLst/>
          </a:prstGeom>
          <a:noFill/>
        </p:spPr>
        <p:txBody>
          <a:bodyPr wrap="square" rtlCol="0">
            <a:spAutoFit/>
          </a:bodyPr>
          <a:lstStyle/>
          <a:p>
            <a:r>
              <a:rPr lang="en-GB" dirty="0" smtClean="0"/>
              <a:t>Online surveys: cost efficient, but need to check  representativeness of the population that fills the surveys.</a:t>
            </a:r>
            <a:endParaRPr lang="en-GB" dirty="0"/>
          </a:p>
        </p:txBody>
      </p:sp>
      <p:pic>
        <p:nvPicPr>
          <p:cNvPr id="10" name="Picture 9" descr="cs137.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5949280"/>
            <a:ext cx="1189957" cy="792088"/>
          </a:xfrm>
          <a:prstGeom prst="rect">
            <a:avLst/>
          </a:prstGeom>
        </p:spPr>
      </p:pic>
    </p:spTree>
    <p:extLst>
      <p:ext uri="{BB962C8B-B14F-4D97-AF65-F5344CB8AC3E}">
        <p14:creationId xmlns:p14="http://schemas.microsoft.com/office/powerpoint/2010/main" val="2010935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08" y="1124744"/>
            <a:ext cx="6876256" cy="4699426"/>
          </a:xfrm>
          <a:prstGeom prst="rect">
            <a:avLst/>
          </a:prstGeom>
        </p:spPr>
      </p:pic>
      <p:sp>
        <p:nvSpPr>
          <p:cNvPr id="8" name="Title 1"/>
          <p:cNvSpPr>
            <a:spLocks noGrp="1"/>
          </p:cNvSpPr>
          <p:nvPr>
            <p:ph type="title"/>
          </p:nvPr>
        </p:nvSpPr>
        <p:spPr>
          <a:xfrm>
            <a:off x="381000" y="179388"/>
            <a:ext cx="8382000" cy="887412"/>
          </a:xfrm>
        </p:spPr>
        <p:txBody>
          <a:bodyPr/>
          <a:lstStyle/>
          <a:p>
            <a:r>
              <a:rPr lang="en-US" dirty="0" smtClean="0"/>
              <a:t>Characterizing stakeholders in Barcelona</a:t>
            </a:r>
            <a:endParaRPr lang="en-US" dirty="0"/>
          </a:p>
        </p:txBody>
      </p:sp>
      <p:pic>
        <p:nvPicPr>
          <p:cNvPr id="6" name="Picture 5" descr="cs1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949280"/>
            <a:ext cx="1189957" cy="792088"/>
          </a:xfrm>
          <a:prstGeom prst="rect">
            <a:avLst/>
          </a:prstGeom>
        </p:spPr>
      </p:pic>
    </p:spTree>
    <p:extLst>
      <p:ext uri="{BB962C8B-B14F-4D97-AF65-F5344CB8AC3E}">
        <p14:creationId xmlns:p14="http://schemas.microsoft.com/office/powerpoint/2010/main" val="4231461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79388"/>
            <a:ext cx="8382000" cy="887412"/>
          </a:xfrm>
        </p:spPr>
        <p:txBody>
          <a:bodyPr/>
          <a:lstStyle/>
          <a:p>
            <a:r>
              <a:rPr lang="en-US" dirty="0" smtClean="0"/>
              <a:t>Different stakeholders have different characteristics</a:t>
            </a:r>
            <a:endParaRPr lang="en-US"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099346"/>
            <a:ext cx="4248472" cy="2283843"/>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356992"/>
            <a:ext cx="4248472" cy="2283561"/>
          </a:xfrm>
          <a:prstGeom prst="rect">
            <a:avLst/>
          </a:prstGeom>
        </p:spPr>
      </p:pic>
      <p:pic>
        <p:nvPicPr>
          <p:cNvPr id="8" name="Picture 7" descr="cs13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5949280"/>
            <a:ext cx="1189957" cy="792088"/>
          </a:xfrm>
          <a:prstGeom prst="rect">
            <a:avLst/>
          </a:prstGeom>
        </p:spPr>
      </p:pic>
    </p:spTree>
    <p:extLst>
      <p:ext uri="{BB962C8B-B14F-4D97-AF65-F5344CB8AC3E}">
        <p14:creationId xmlns:p14="http://schemas.microsoft.com/office/powerpoint/2010/main" val="922569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79388"/>
            <a:ext cx="8382000" cy="887412"/>
          </a:xfrm>
        </p:spPr>
        <p:txBody>
          <a:bodyPr/>
          <a:lstStyle/>
          <a:p>
            <a:r>
              <a:rPr lang="en-US" dirty="0" smtClean="0"/>
              <a:t>Using social media to analyze stakeholder interests</a:t>
            </a:r>
            <a:endParaRPr lang="en-US" dirty="0"/>
          </a:p>
        </p:txBody>
      </p:sp>
      <p:pic>
        <p:nvPicPr>
          <p:cNvPr id="5"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3848" y="2996952"/>
            <a:ext cx="4392488" cy="2674982"/>
          </a:xfrm>
          <a:prstGeom prst="rect">
            <a:avLst/>
          </a:prstGeom>
        </p:spPr>
      </p:pic>
      <p:pic>
        <p:nvPicPr>
          <p:cNvPr id="6"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31" y="1556792"/>
            <a:ext cx="2592288" cy="2592288"/>
          </a:xfrm>
          <a:prstGeom prst="rect">
            <a:avLst/>
          </a:prstGeom>
        </p:spPr>
      </p:pic>
      <p:sp>
        <p:nvSpPr>
          <p:cNvPr id="7" name="CuadroTexto 6"/>
          <p:cNvSpPr txBox="1"/>
          <p:nvPr/>
        </p:nvSpPr>
        <p:spPr>
          <a:xfrm>
            <a:off x="3059832" y="1196752"/>
            <a:ext cx="5832648" cy="1569660"/>
          </a:xfrm>
          <a:prstGeom prst="rect">
            <a:avLst/>
          </a:prstGeom>
          <a:noFill/>
        </p:spPr>
        <p:txBody>
          <a:bodyPr wrap="square" rtlCol="0">
            <a:spAutoFit/>
          </a:bodyPr>
          <a:lstStyle/>
          <a:p>
            <a:r>
              <a:rPr lang="en-GB" dirty="0" smtClean="0"/>
              <a:t>Social media listening helped to discover what people like from beaches and its variability with time and among different beaches.</a:t>
            </a:r>
            <a:endParaRPr lang="en-GB" dirty="0"/>
          </a:p>
        </p:txBody>
      </p:sp>
      <p:pic>
        <p:nvPicPr>
          <p:cNvPr id="8" name="Picture 7" descr="cs137.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5949280"/>
            <a:ext cx="1189957" cy="792088"/>
          </a:xfrm>
          <a:prstGeom prst="rect">
            <a:avLst/>
          </a:prstGeom>
        </p:spPr>
      </p:pic>
    </p:spTree>
    <p:extLst>
      <p:ext uri="{BB962C8B-B14F-4D97-AF65-F5344CB8AC3E}">
        <p14:creationId xmlns:p14="http://schemas.microsoft.com/office/powerpoint/2010/main" val="2104470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stagramanalysi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6800"/>
            <a:ext cx="5792895" cy="5791199"/>
          </a:xfrm>
          <a:prstGeom prst="rect">
            <a:avLst/>
          </a:prstGeom>
        </p:spPr>
      </p:pic>
      <p:sp>
        <p:nvSpPr>
          <p:cNvPr id="4" name="Title 3"/>
          <p:cNvSpPr>
            <a:spLocks noGrp="1"/>
          </p:cNvSpPr>
          <p:nvPr>
            <p:ph type="title" idx="4294967295"/>
          </p:nvPr>
        </p:nvSpPr>
        <p:spPr/>
        <p:txBody>
          <a:bodyPr/>
          <a:lstStyle/>
          <a:p>
            <a:r>
              <a:rPr lang="en-US" dirty="0" smtClean="0"/>
              <a:t>Barcelona results of social listening</a:t>
            </a:r>
            <a:endParaRPr lang="en-US" dirty="0"/>
          </a:p>
        </p:txBody>
      </p:sp>
      <p:sp>
        <p:nvSpPr>
          <p:cNvPr id="5" name="TextBox 4"/>
          <p:cNvSpPr txBox="1"/>
          <p:nvPr/>
        </p:nvSpPr>
        <p:spPr>
          <a:xfrm>
            <a:off x="6012160" y="1844824"/>
            <a:ext cx="2933034" cy="3416320"/>
          </a:xfrm>
          <a:prstGeom prst="rect">
            <a:avLst/>
          </a:prstGeom>
          <a:noFill/>
        </p:spPr>
        <p:txBody>
          <a:bodyPr wrap="square" rtlCol="0">
            <a:spAutoFit/>
          </a:bodyPr>
          <a:lstStyle/>
          <a:p>
            <a:r>
              <a:rPr lang="en-US" dirty="0" smtClean="0"/>
              <a:t>An analysis on Instagram by #</a:t>
            </a:r>
            <a:r>
              <a:rPr lang="en-US" dirty="0" err="1" smtClean="0"/>
              <a:t>hashstags</a:t>
            </a:r>
            <a:r>
              <a:rPr lang="en-US" dirty="0" smtClean="0"/>
              <a:t> </a:t>
            </a:r>
            <a:r>
              <a:rPr lang="en-US" dirty="0" smtClean="0"/>
              <a:t>shows how different stakeholders at different parts of the beach enjoy different ecosystem benefits</a:t>
            </a:r>
            <a:endParaRPr lang="en-US" dirty="0"/>
          </a:p>
        </p:txBody>
      </p:sp>
      <p:pic>
        <p:nvPicPr>
          <p:cNvPr id="6" name="Picture 5" descr="cs1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949280"/>
            <a:ext cx="1189957" cy="792088"/>
          </a:xfrm>
          <a:prstGeom prst="rect">
            <a:avLst/>
          </a:prstGeom>
        </p:spPr>
      </p:pic>
    </p:spTree>
    <p:extLst>
      <p:ext uri="{BB962C8B-B14F-4D97-AF65-F5344CB8AC3E}">
        <p14:creationId xmlns:p14="http://schemas.microsoft.com/office/powerpoint/2010/main" val="3631432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300192" y="1412776"/>
            <a:ext cx="2376264" cy="2677656"/>
          </a:xfrm>
          <a:prstGeom prst="rect">
            <a:avLst/>
          </a:prstGeom>
          <a:noFill/>
        </p:spPr>
        <p:txBody>
          <a:bodyPr wrap="square" rtlCol="0">
            <a:spAutoFit/>
          </a:bodyPr>
          <a:lstStyle/>
          <a:p>
            <a:r>
              <a:rPr lang="en-GB" dirty="0" smtClean="0"/>
              <a:t>Socio cultural valuation can be an efficient method to classify beaches at a bigger scale.</a:t>
            </a:r>
            <a:endParaRPr lang="en-GB" dirty="0"/>
          </a:p>
        </p:txBody>
      </p:sp>
      <p:sp>
        <p:nvSpPr>
          <p:cNvPr id="4" name="Title 1"/>
          <p:cNvSpPr txBox="1">
            <a:spLocks/>
          </p:cNvSpPr>
          <p:nvPr/>
        </p:nvSpPr>
        <p:spPr bwMode="auto">
          <a:xfrm>
            <a:off x="539552" y="116632"/>
            <a:ext cx="8382000" cy="887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rtl="0" fontAlgn="base">
              <a:lnSpc>
                <a:spcPts val="3600"/>
              </a:lnSpc>
              <a:spcBef>
                <a:spcPct val="0"/>
              </a:spcBef>
              <a:spcAft>
                <a:spcPct val="0"/>
              </a:spcAft>
              <a:defRPr sz="3200">
                <a:solidFill>
                  <a:schemeClr val="tx2"/>
                </a:solidFill>
                <a:latin typeface="+mj-lt"/>
                <a:ea typeface="+mj-ea"/>
                <a:cs typeface="+mj-cs"/>
              </a:defRPr>
            </a:lvl1pPr>
            <a:lvl2pPr algn="r" rtl="0" fontAlgn="base">
              <a:lnSpc>
                <a:spcPts val="3600"/>
              </a:lnSpc>
              <a:spcBef>
                <a:spcPct val="0"/>
              </a:spcBef>
              <a:spcAft>
                <a:spcPct val="0"/>
              </a:spcAft>
              <a:defRPr sz="3200">
                <a:solidFill>
                  <a:schemeClr val="tx2"/>
                </a:solidFill>
                <a:latin typeface="Arial" charset="0"/>
                <a:ea typeface="ＭＳ Ｐゴシック" pitchFamily="84" charset="-128"/>
              </a:defRPr>
            </a:lvl2pPr>
            <a:lvl3pPr algn="r" rtl="0" fontAlgn="base">
              <a:lnSpc>
                <a:spcPts val="3600"/>
              </a:lnSpc>
              <a:spcBef>
                <a:spcPct val="0"/>
              </a:spcBef>
              <a:spcAft>
                <a:spcPct val="0"/>
              </a:spcAft>
              <a:defRPr sz="3200">
                <a:solidFill>
                  <a:schemeClr val="tx2"/>
                </a:solidFill>
                <a:latin typeface="Arial" charset="0"/>
                <a:ea typeface="ＭＳ Ｐゴシック" pitchFamily="84" charset="-128"/>
              </a:defRPr>
            </a:lvl3pPr>
            <a:lvl4pPr algn="r" rtl="0" fontAlgn="base">
              <a:lnSpc>
                <a:spcPts val="3600"/>
              </a:lnSpc>
              <a:spcBef>
                <a:spcPct val="0"/>
              </a:spcBef>
              <a:spcAft>
                <a:spcPct val="0"/>
              </a:spcAft>
              <a:defRPr sz="3200">
                <a:solidFill>
                  <a:schemeClr val="tx2"/>
                </a:solidFill>
                <a:latin typeface="Arial" charset="0"/>
                <a:ea typeface="ＭＳ Ｐゴシック" pitchFamily="84" charset="-128"/>
              </a:defRPr>
            </a:lvl4pPr>
            <a:lvl5pPr algn="r" rtl="0" fontAlgn="base">
              <a:lnSpc>
                <a:spcPts val="3600"/>
              </a:lnSpc>
              <a:spcBef>
                <a:spcPct val="0"/>
              </a:spcBef>
              <a:spcAft>
                <a:spcPct val="0"/>
              </a:spcAft>
              <a:defRPr sz="3200">
                <a:solidFill>
                  <a:schemeClr val="tx2"/>
                </a:solidFill>
                <a:latin typeface="Arial" charset="0"/>
                <a:ea typeface="ＭＳ Ｐゴシック" pitchFamily="84" charset="-128"/>
              </a:defRPr>
            </a:lvl5pPr>
            <a:lvl6pPr marL="457200" algn="r" rtl="0" fontAlgn="base">
              <a:lnSpc>
                <a:spcPts val="3600"/>
              </a:lnSpc>
              <a:spcBef>
                <a:spcPct val="0"/>
              </a:spcBef>
              <a:spcAft>
                <a:spcPct val="0"/>
              </a:spcAft>
              <a:defRPr sz="3200">
                <a:solidFill>
                  <a:schemeClr val="tx2"/>
                </a:solidFill>
                <a:latin typeface="Arial" charset="0"/>
                <a:ea typeface="ＭＳ Ｐゴシック" pitchFamily="84" charset="-128"/>
              </a:defRPr>
            </a:lvl6pPr>
            <a:lvl7pPr marL="914400" algn="r" rtl="0" fontAlgn="base">
              <a:lnSpc>
                <a:spcPts val="3600"/>
              </a:lnSpc>
              <a:spcBef>
                <a:spcPct val="0"/>
              </a:spcBef>
              <a:spcAft>
                <a:spcPct val="0"/>
              </a:spcAft>
              <a:defRPr sz="3200">
                <a:solidFill>
                  <a:schemeClr val="tx2"/>
                </a:solidFill>
                <a:latin typeface="Arial" charset="0"/>
                <a:ea typeface="ＭＳ Ｐゴシック" pitchFamily="84" charset="-128"/>
              </a:defRPr>
            </a:lvl7pPr>
            <a:lvl8pPr marL="1371600" algn="r" rtl="0" fontAlgn="base">
              <a:lnSpc>
                <a:spcPts val="3600"/>
              </a:lnSpc>
              <a:spcBef>
                <a:spcPct val="0"/>
              </a:spcBef>
              <a:spcAft>
                <a:spcPct val="0"/>
              </a:spcAft>
              <a:defRPr sz="3200">
                <a:solidFill>
                  <a:schemeClr val="tx2"/>
                </a:solidFill>
                <a:latin typeface="Arial" charset="0"/>
                <a:ea typeface="ＭＳ Ｐゴシック" pitchFamily="84" charset="-128"/>
              </a:defRPr>
            </a:lvl8pPr>
            <a:lvl9pPr marL="1828800" algn="r" rtl="0" fontAlgn="base">
              <a:lnSpc>
                <a:spcPts val="3600"/>
              </a:lnSpc>
              <a:spcBef>
                <a:spcPct val="0"/>
              </a:spcBef>
              <a:spcAft>
                <a:spcPct val="0"/>
              </a:spcAft>
              <a:defRPr sz="3200">
                <a:solidFill>
                  <a:schemeClr val="tx2"/>
                </a:solidFill>
                <a:latin typeface="Arial" charset="0"/>
                <a:ea typeface="ＭＳ Ｐゴシック" pitchFamily="84" charset="-128"/>
              </a:defRPr>
            </a:lvl9pPr>
          </a:lstStyle>
          <a:p>
            <a:pPr eaLnBrk="1" hangingPunct="1"/>
            <a:r>
              <a:rPr lang="en-US" kern="0" dirty="0" smtClean="0"/>
              <a:t>Some examples from OPERAs Barcelona dunes exemplar case study </a:t>
            </a:r>
            <a:endParaRPr lang="en-US" kern="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700808"/>
            <a:ext cx="5919325" cy="3384376"/>
          </a:xfrm>
          <a:prstGeom prst="rect">
            <a:avLst/>
          </a:prstGeom>
        </p:spPr>
      </p:pic>
      <p:pic>
        <p:nvPicPr>
          <p:cNvPr id="6" name="Picture 5" descr="cs1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949280"/>
            <a:ext cx="1189957" cy="792088"/>
          </a:xfrm>
          <a:prstGeom prst="rect">
            <a:avLst/>
          </a:prstGeom>
        </p:spPr>
      </p:pic>
    </p:spTree>
    <p:extLst>
      <p:ext uri="{BB962C8B-B14F-4D97-AF65-F5344CB8AC3E}">
        <p14:creationId xmlns:p14="http://schemas.microsoft.com/office/powerpoint/2010/main" val="285228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2847" b="20042"/>
          <a:stretch/>
        </p:blipFill>
        <p:spPr>
          <a:xfrm>
            <a:off x="2411760" y="3212977"/>
            <a:ext cx="3498721" cy="1914354"/>
          </a:xfrm>
        </p:spPr>
      </p:pic>
      <p:sp>
        <p:nvSpPr>
          <p:cNvPr id="6" name="Content Placeholder 2"/>
          <p:cNvSpPr txBox="1">
            <a:spLocks/>
          </p:cNvSpPr>
          <p:nvPr/>
        </p:nvSpPr>
        <p:spPr bwMode="auto">
          <a:xfrm>
            <a:off x="381000" y="1258888"/>
            <a:ext cx="8382000" cy="26021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Clr>
                <a:schemeClr val="accent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Times" pitchFamily="84" charset="0"/>
              <a:buChar char="•"/>
              <a:defRPr sz="2400">
                <a:solidFill>
                  <a:schemeClr val="tx1"/>
                </a:solidFill>
                <a:latin typeface="+mn-lt"/>
                <a:ea typeface="+mn-ea"/>
              </a:defRPr>
            </a:lvl2pPr>
            <a:lvl3pPr marL="1143000" indent="-228600" algn="l" rtl="0" fontAlgn="base">
              <a:spcBef>
                <a:spcPct val="20000"/>
              </a:spcBef>
              <a:spcAft>
                <a:spcPct val="0"/>
              </a:spcAft>
              <a:buClr>
                <a:schemeClr val="accent1"/>
              </a:buClr>
              <a:buChar char="•"/>
              <a:defRPr sz="2400">
                <a:solidFill>
                  <a:schemeClr val="tx1"/>
                </a:solidFill>
                <a:latin typeface="+mn-lt"/>
                <a:ea typeface="+mn-ea"/>
              </a:defRPr>
            </a:lvl3pPr>
            <a:lvl4pPr marL="16002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9pPr>
          </a:lstStyle>
          <a:p>
            <a:pPr marL="457200" indent="-457200" eaLnBrk="1" hangingPunct="1">
              <a:buFont typeface="+mj-lt"/>
              <a:buAutoNum type="arabicPeriod"/>
            </a:pPr>
            <a:r>
              <a:rPr lang="en-US" sz="2000" kern="0" dirty="0" smtClean="0">
                <a:solidFill>
                  <a:schemeClr val="accent4"/>
                </a:solidFill>
              </a:rPr>
              <a:t>Identify individual stakeholder characteristics </a:t>
            </a:r>
          </a:p>
          <a:p>
            <a:pPr marL="457200" indent="-457200" eaLnBrk="1" hangingPunct="1">
              <a:buFont typeface="+mj-lt"/>
              <a:buAutoNum type="arabicPeriod"/>
            </a:pPr>
            <a:r>
              <a:rPr lang="en-US" sz="2000" kern="0" dirty="0" smtClean="0">
                <a:solidFill>
                  <a:srgbClr val="C00000"/>
                </a:solidFill>
              </a:rPr>
              <a:t>See how stakeholders interact</a:t>
            </a:r>
          </a:p>
        </p:txBody>
      </p:sp>
      <p:sp>
        <p:nvSpPr>
          <p:cNvPr id="8" name="Title 1"/>
          <p:cNvSpPr>
            <a:spLocks noGrp="1"/>
          </p:cNvSpPr>
          <p:nvPr>
            <p:ph type="title"/>
          </p:nvPr>
        </p:nvSpPr>
        <p:spPr>
          <a:xfrm>
            <a:off x="-108520" y="179388"/>
            <a:ext cx="8964488" cy="887412"/>
          </a:xfrm>
        </p:spPr>
        <p:txBody>
          <a:bodyPr/>
          <a:lstStyle/>
          <a:p>
            <a:r>
              <a:rPr lang="en-US" dirty="0" smtClean="0"/>
              <a:t>2 steps to identify and analyze key stakeholders</a:t>
            </a:r>
            <a:endParaRPr lang="en-US" dirty="0"/>
          </a:p>
        </p:txBody>
      </p:sp>
      <p:sp>
        <p:nvSpPr>
          <p:cNvPr id="2" name="Rectangle 1"/>
          <p:cNvSpPr/>
          <p:nvPr/>
        </p:nvSpPr>
        <p:spPr bwMode="auto">
          <a:xfrm>
            <a:off x="4499992" y="4725144"/>
            <a:ext cx="1800200"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1425424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3752" t="4828" r="7449" b="4803"/>
          <a:stretch/>
        </p:blipFill>
        <p:spPr>
          <a:xfrm>
            <a:off x="1763688" y="2204863"/>
            <a:ext cx="5112568" cy="3312369"/>
          </a:xfrm>
          <a:prstGeom prst="rect">
            <a:avLst/>
          </a:prstGeom>
        </p:spPr>
      </p:pic>
      <p:sp>
        <p:nvSpPr>
          <p:cNvPr id="4" name="CuadroTexto 3"/>
          <p:cNvSpPr txBox="1"/>
          <p:nvPr/>
        </p:nvSpPr>
        <p:spPr>
          <a:xfrm>
            <a:off x="971600" y="1556792"/>
            <a:ext cx="7416824" cy="461665"/>
          </a:xfrm>
          <a:prstGeom prst="rect">
            <a:avLst/>
          </a:prstGeom>
          <a:noFill/>
        </p:spPr>
        <p:txBody>
          <a:bodyPr wrap="square" rtlCol="0">
            <a:spAutoFit/>
          </a:bodyPr>
          <a:lstStyle/>
          <a:p>
            <a:r>
              <a:rPr lang="en-GB" dirty="0" smtClean="0"/>
              <a:t>Once identified, see how stakeholders interact.</a:t>
            </a:r>
            <a:endParaRPr lang="en-GB" dirty="0"/>
          </a:p>
        </p:txBody>
      </p:sp>
      <p:sp>
        <p:nvSpPr>
          <p:cNvPr id="5" name="Title 1"/>
          <p:cNvSpPr>
            <a:spLocks noGrp="1"/>
          </p:cNvSpPr>
          <p:nvPr>
            <p:ph type="title"/>
          </p:nvPr>
        </p:nvSpPr>
        <p:spPr>
          <a:xfrm>
            <a:off x="539552" y="188640"/>
            <a:ext cx="8382000" cy="887412"/>
          </a:xfrm>
        </p:spPr>
        <p:txBody>
          <a:bodyPr/>
          <a:lstStyle/>
          <a:p>
            <a:pPr marL="457200" indent="-457200" eaLnBrk="1" hangingPunct="1"/>
            <a:r>
              <a:rPr lang="en-US" dirty="0" smtClean="0">
                <a:solidFill>
                  <a:srgbClr val="58595B"/>
                </a:solidFill>
              </a:rPr>
              <a:t>2. See </a:t>
            </a:r>
            <a:r>
              <a:rPr lang="en-US" dirty="0">
                <a:solidFill>
                  <a:srgbClr val="58595B"/>
                </a:solidFill>
              </a:rPr>
              <a:t>how stakeholders interact</a:t>
            </a:r>
          </a:p>
        </p:txBody>
      </p:sp>
    </p:spTree>
    <p:extLst>
      <p:ext uri="{BB962C8B-B14F-4D97-AF65-F5344CB8AC3E}">
        <p14:creationId xmlns:p14="http://schemas.microsoft.com/office/powerpoint/2010/main" val="2540089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3697" t="3233" r="2502" b="2470"/>
          <a:stretch/>
        </p:blipFill>
        <p:spPr>
          <a:xfrm>
            <a:off x="1619672" y="2204864"/>
            <a:ext cx="5400600" cy="3456385"/>
          </a:xfrm>
          <a:prstGeom prst="rect">
            <a:avLst/>
          </a:prstGeom>
        </p:spPr>
      </p:pic>
      <p:sp>
        <p:nvSpPr>
          <p:cNvPr id="4" name="CuadroTexto 3"/>
          <p:cNvSpPr txBox="1"/>
          <p:nvPr/>
        </p:nvSpPr>
        <p:spPr>
          <a:xfrm>
            <a:off x="971600" y="1556792"/>
            <a:ext cx="7416824" cy="830997"/>
          </a:xfrm>
          <a:prstGeom prst="rect">
            <a:avLst/>
          </a:prstGeom>
          <a:noFill/>
        </p:spPr>
        <p:txBody>
          <a:bodyPr wrap="square" rtlCol="0">
            <a:spAutoFit/>
          </a:bodyPr>
          <a:lstStyle/>
          <a:p>
            <a:r>
              <a:rPr lang="en-GB" dirty="0" smtClean="0"/>
              <a:t>The level of centrality will help identifying key stakeholders. </a:t>
            </a:r>
            <a:endParaRPr lang="en-GB" dirty="0"/>
          </a:p>
        </p:txBody>
      </p:sp>
      <p:sp>
        <p:nvSpPr>
          <p:cNvPr id="5" name="CuadroTexto 4"/>
          <p:cNvSpPr txBox="1"/>
          <p:nvPr/>
        </p:nvSpPr>
        <p:spPr>
          <a:xfrm>
            <a:off x="6084168" y="2636912"/>
            <a:ext cx="2592288" cy="2031325"/>
          </a:xfrm>
          <a:prstGeom prst="rect">
            <a:avLst/>
          </a:prstGeom>
          <a:noFill/>
        </p:spPr>
        <p:txBody>
          <a:bodyPr wrap="square" rtlCol="0">
            <a:spAutoFit/>
          </a:bodyPr>
          <a:lstStyle/>
          <a:p>
            <a:r>
              <a:rPr lang="en-GB" sz="1800" dirty="0" smtClean="0"/>
              <a:t>Some stakeholders are essential to sustain the network. </a:t>
            </a:r>
          </a:p>
          <a:p>
            <a:endParaRPr lang="en-GB" sz="1800" dirty="0"/>
          </a:p>
          <a:p>
            <a:r>
              <a:rPr lang="en-GB" sz="1800" dirty="0" smtClean="0"/>
              <a:t>If the bold nodes disappeared, links would be lost. </a:t>
            </a:r>
            <a:endParaRPr lang="en-GB" sz="1800" dirty="0"/>
          </a:p>
        </p:txBody>
      </p:sp>
      <p:sp>
        <p:nvSpPr>
          <p:cNvPr id="6" name="Title 1"/>
          <p:cNvSpPr>
            <a:spLocks noGrp="1"/>
          </p:cNvSpPr>
          <p:nvPr>
            <p:ph type="title"/>
          </p:nvPr>
        </p:nvSpPr>
        <p:spPr>
          <a:xfrm>
            <a:off x="539552" y="188640"/>
            <a:ext cx="8382000" cy="887412"/>
          </a:xfrm>
        </p:spPr>
        <p:txBody>
          <a:bodyPr/>
          <a:lstStyle/>
          <a:p>
            <a:pPr marL="457200" indent="-457200" eaLnBrk="1" hangingPunct="1"/>
            <a:r>
              <a:rPr lang="en-US" dirty="0" smtClean="0">
                <a:solidFill>
                  <a:srgbClr val="58595B"/>
                </a:solidFill>
              </a:rPr>
              <a:t>Analyze relationships between stakeholders</a:t>
            </a:r>
            <a:endParaRPr lang="en-US" dirty="0">
              <a:solidFill>
                <a:srgbClr val="58595B"/>
              </a:solidFill>
            </a:endParaRPr>
          </a:p>
        </p:txBody>
      </p:sp>
    </p:spTree>
    <p:extLst>
      <p:ext uri="{BB962C8B-B14F-4D97-AF65-F5344CB8AC3E}">
        <p14:creationId xmlns:p14="http://schemas.microsoft.com/office/powerpoint/2010/main" val="445967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13008" t="20948" r="11920" b="29492"/>
          <a:stretch/>
        </p:blipFill>
        <p:spPr>
          <a:xfrm>
            <a:off x="2339752" y="3140968"/>
            <a:ext cx="4968552" cy="2088232"/>
          </a:xfrm>
          <a:prstGeom prst="rect">
            <a:avLst/>
          </a:prstGeom>
        </p:spPr>
      </p:pic>
      <p:sp>
        <p:nvSpPr>
          <p:cNvPr id="4" name="CuadroTexto 3"/>
          <p:cNvSpPr txBox="1"/>
          <p:nvPr/>
        </p:nvSpPr>
        <p:spPr>
          <a:xfrm>
            <a:off x="971600" y="1556792"/>
            <a:ext cx="7416824" cy="830997"/>
          </a:xfrm>
          <a:prstGeom prst="rect">
            <a:avLst/>
          </a:prstGeom>
          <a:noFill/>
        </p:spPr>
        <p:txBody>
          <a:bodyPr wrap="square" rtlCol="0">
            <a:spAutoFit/>
          </a:bodyPr>
          <a:lstStyle/>
          <a:p>
            <a:r>
              <a:rPr lang="en-GB" dirty="0" smtClean="0"/>
              <a:t>Sometimes this influence capacity is just a regulatory flow, while in others is social pressure</a:t>
            </a:r>
            <a:endParaRPr lang="en-GB" dirty="0"/>
          </a:p>
        </p:txBody>
      </p:sp>
      <p:sp>
        <p:nvSpPr>
          <p:cNvPr id="5" name="Title 1"/>
          <p:cNvSpPr>
            <a:spLocks noGrp="1"/>
          </p:cNvSpPr>
          <p:nvPr>
            <p:ph type="title"/>
          </p:nvPr>
        </p:nvSpPr>
        <p:spPr>
          <a:xfrm>
            <a:off x="539552" y="188640"/>
            <a:ext cx="8382000" cy="887412"/>
          </a:xfrm>
        </p:spPr>
        <p:txBody>
          <a:bodyPr/>
          <a:lstStyle/>
          <a:p>
            <a:r>
              <a:rPr lang="en-US" dirty="0" smtClean="0">
                <a:solidFill>
                  <a:srgbClr val="58595B"/>
                </a:solidFill>
              </a:rPr>
              <a:t>Analyze how stakeholders influence each other</a:t>
            </a:r>
            <a:endParaRPr lang="en-US" dirty="0">
              <a:solidFill>
                <a:srgbClr val="58595B"/>
              </a:solidFill>
            </a:endParaRPr>
          </a:p>
        </p:txBody>
      </p:sp>
    </p:spTree>
    <p:extLst>
      <p:ext uri="{BB962C8B-B14F-4D97-AF65-F5344CB8AC3E}">
        <p14:creationId xmlns:p14="http://schemas.microsoft.com/office/powerpoint/2010/main" val="4128733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Why include stakeholders in ecosystem services?</a:t>
            </a:r>
          </a:p>
          <a:p>
            <a:pPr marL="457200" indent="-457200">
              <a:buFont typeface="+mj-lt"/>
              <a:buAutoNum type="arabicPeriod"/>
            </a:pPr>
            <a:r>
              <a:rPr lang="en-US" dirty="0" smtClean="0"/>
              <a:t>How to identify and analyze key stakeholders </a:t>
            </a:r>
          </a:p>
        </p:txBody>
      </p:sp>
      <p:pic>
        <p:nvPicPr>
          <p:cNvPr id="6" name="Marcador de contenido 4"/>
          <p:cNvPicPr>
            <a:picLocks noChangeAspect="1"/>
          </p:cNvPicPr>
          <p:nvPr/>
        </p:nvPicPr>
        <p:blipFill rotWithShape="1">
          <a:blip r:embed="rId2" cstate="print">
            <a:extLst>
              <a:ext uri="{28A0092B-C50C-407E-A947-70E740481C1C}">
                <a14:useLocalDpi xmlns:a14="http://schemas.microsoft.com/office/drawing/2010/main" val="0"/>
              </a:ext>
            </a:extLst>
          </a:blip>
          <a:srcRect r="42847" b="20042"/>
          <a:stretch/>
        </p:blipFill>
        <p:spPr bwMode="auto">
          <a:xfrm>
            <a:off x="2411760" y="3212977"/>
            <a:ext cx="3498721" cy="1914354"/>
          </a:xfrm>
          <a:prstGeom prst="rect">
            <a:avLst/>
          </a:prstGeom>
          <a:noFill/>
          <a:ln w="9525">
            <a:noFill/>
            <a:miter lim="800000"/>
            <a:headEnd/>
            <a:tailEnd/>
          </a:ln>
        </p:spPr>
      </p:pic>
      <p:sp>
        <p:nvSpPr>
          <p:cNvPr id="4" name="Rectangle 3"/>
          <p:cNvSpPr/>
          <p:nvPr/>
        </p:nvSpPr>
        <p:spPr bwMode="auto">
          <a:xfrm>
            <a:off x="4427984" y="4797152"/>
            <a:ext cx="1512168"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39856712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3216" t="440" r="4304" b="5567"/>
          <a:stretch/>
        </p:blipFill>
        <p:spPr>
          <a:xfrm>
            <a:off x="251520" y="2010019"/>
            <a:ext cx="5472609" cy="3541100"/>
          </a:xfrm>
          <a:prstGeom prst="rect">
            <a:avLst/>
          </a:prstGeom>
        </p:spPr>
      </p:pic>
      <p:sp>
        <p:nvSpPr>
          <p:cNvPr id="4" name="CuadroTexto 3"/>
          <p:cNvSpPr txBox="1"/>
          <p:nvPr/>
        </p:nvSpPr>
        <p:spPr>
          <a:xfrm>
            <a:off x="899592" y="1312203"/>
            <a:ext cx="7416824" cy="461665"/>
          </a:xfrm>
          <a:prstGeom prst="rect">
            <a:avLst/>
          </a:prstGeom>
          <a:noFill/>
        </p:spPr>
        <p:txBody>
          <a:bodyPr wrap="square" rtlCol="0">
            <a:spAutoFit/>
          </a:bodyPr>
          <a:lstStyle/>
          <a:p>
            <a:r>
              <a:rPr lang="en-GB" dirty="0" smtClean="0"/>
              <a:t>The capacity to influence or exert social pressure.</a:t>
            </a:r>
            <a:endParaRPr lang="en-GB" dirty="0"/>
          </a:p>
        </p:txBody>
      </p:sp>
      <p:sp>
        <p:nvSpPr>
          <p:cNvPr id="5" name="Title 1"/>
          <p:cNvSpPr>
            <a:spLocks noGrp="1"/>
          </p:cNvSpPr>
          <p:nvPr>
            <p:ph type="title"/>
          </p:nvPr>
        </p:nvSpPr>
        <p:spPr>
          <a:xfrm>
            <a:off x="539552" y="188640"/>
            <a:ext cx="8382000" cy="887412"/>
          </a:xfrm>
        </p:spPr>
        <p:txBody>
          <a:bodyPr/>
          <a:lstStyle/>
          <a:p>
            <a:r>
              <a:rPr lang="en-US" dirty="0" smtClean="0">
                <a:solidFill>
                  <a:srgbClr val="58595B"/>
                </a:solidFill>
              </a:rPr>
              <a:t>Findings from Barcelona Dunes</a:t>
            </a:r>
            <a:endParaRPr lang="en-US" dirty="0">
              <a:solidFill>
                <a:srgbClr val="58595B"/>
              </a:solidFill>
            </a:endParaRPr>
          </a:p>
        </p:txBody>
      </p:sp>
      <p:sp>
        <p:nvSpPr>
          <p:cNvPr id="6" name="CuadroTexto 5"/>
          <p:cNvSpPr txBox="1"/>
          <p:nvPr/>
        </p:nvSpPr>
        <p:spPr>
          <a:xfrm>
            <a:off x="4788024" y="2010019"/>
            <a:ext cx="4248472" cy="4154984"/>
          </a:xfrm>
          <a:prstGeom prst="rect">
            <a:avLst/>
          </a:prstGeom>
          <a:noFill/>
        </p:spPr>
        <p:txBody>
          <a:bodyPr wrap="square" rtlCol="0">
            <a:spAutoFit/>
          </a:bodyPr>
          <a:lstStyle/>
          <a:p>
            <a:r>
              <a:rPr lang="en-GB" dirty="0" smtClean="0"/>
              <a:t>Local press media is a big influencer. </a:t>
            </a:r>
          </a:p>
          <a:p>
            <a:endParaRPr lang="en-GB" dirty="0" smtClean="0"/>
          </a:p>
          <a:p>
            <a:r>
              <a:rPr lang="en-GB" dirty="0" smtClean="0"/>
              <a:t>Municipalities can have a big influence on metropolitan administrations. </a:t>
            </a:r>
          </a:p>
          <a:p>
            <a:endParaRPr lang="en-GB" dirty="0"/>
          </a:p>
          <a:p>
            <a:r>
              <a:rPr lang="en-GB" dirty="0" smtClean="0"/>
              <a:t>Stakeholder networks and associations can be big influencers.</a:t>
            </a:r>
          </a:p>
          <a:p>
            <a:endParaRPr lang="en-GB" dirty="0"/>
          </a:p>
        </p:txBody>
      </p:sp>
      <p:pic>
        <p:nvPicPr>
          <p:cNvPr id="7" name="Picture 6" descr="cs1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949280"/>
            <a:ext cx="1189957" cy="792088"/>
          </a:xfrm>
          <a:prstGeom prst="rect">
            <a:avLst/>
          </a:prstGeom>
        </p:spPr>
      </p:pic>
    </p:spTree>
    <p:extLst>
      <p:ext uri="{BB962C8B-B14F-4D97-AF65-F5344CB8AC3E}">
        <p14:creationId xmlns:p14="http://schemas.microsoft.com/office/powerpoint/2010/main" val="943367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124744"/>
            <a:ext cx="4620661" cy="4637356"/>
          </a:xfrm>
          <a:prstGeom prst="rect">
            <a:avLst/>
          </a:prstGeom>
        </p:spPr>
      </p:pic>
      <p:sp>
        <p:nvSpPr>
          <p:cNvPr id="5" name="Title 1"/>
          <p:cNvSpPr>
            <a:spLocks noGrp="1"/>
          </p:cNvSpPr>
          <p:nvPr>
            <p:ph type="title"/>
          </p:nvPr>
        </p:nvSpPr>
        <p:spPr>
          <a:xfrm>
            <a:off x="381000" y="179388"/>
            <a:ext cx="8382000" cy="887412"/>
          </a:xfrm>
        </p:spPr>
        <p:txBody>
          <a:bodyPr/>
          <a:lstStyle/>
          <a:p>
            <a:r>
              <a:rPr lang="en-US" dirty="0" smtClean="0"/>
              <a:t>Identifying stakeholder interaction in Barcelona</a:t>
            </a:r>
            <a:endParaRPr lang="en-US" dirty="0"/>
          </a:p>
        </p:txBody>
      </p:sp>
      <p:sp>
        <p:nvSpPr>
          <p:cNvPr id="6" name="CuadroTexto 5"/>
          <p:cNvSpPr txBox="1"/>
          <p:nvPr/>
        </p:nvSpPr>
        <p:spPr>
          <a:xfrm>
            <a:off x="6084168" y="1556792"/>
            <a:ext cx="2880320" cy="3785652"/>
          </a:xfrm>
          <a:prstGeom prst="rect">
            <a:avLst/>
          </a:prstGeom>
          <a:noFill/>
        </p:spPr>
        <p:txBody>
          <a:bodyPr wrap="square" rtlCol="0">
            <a:spAutoFit/>
          </a:bodyPr>
          <a:lstStyle/>
          <a:p>
            <a:r>
              <a:rPr lang="en-GB" dirty="0" smtClean="0"/>
              <a:t>We found that had a high level of trust from beach users, but not from birdwatchers. And local residents are not happy with the crowds of sunbathers at summer.</a:t>
            </a:r>
            <a:endParaRPr lang="en-GB" dirty="0"/>
          </a:p>
        </p:txBody>
      </p:sp>
      <p:pic>
        <p:nvPicPr>
          <p:cNvPr id="8" name="Picture 7" descr="cs1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949280"/>
            <a:ext cx="1189957" cy="792088"/>
          </a:xfrm>
          <a:prstGeom prst="rect">
            <a:avLst/>
          </a:prstGeom>
        </p:spPr>
      </p:pic>
    </p:spTree>
    <p:extLst>
      <p:ext uri="{BB962C8B-B14F-4D97-AF65-F5344CB8AC3E}">
        <p14:creationId xmlns:p14="http://schemas.microsoft.com/office/powerpoint/2010/main" val="3696503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n-GB"/>
          </a:p>
        </p:txBody>
      </p:sp>
      <p:sp>
        <p:nvSpPr>
          <p:cNvPr id="3" name="Marcador de contenido 2"/>
          <p:cNvSpPr>
            <a:spLocks noGrp="1"/>
          </p:cNvSpPr>
          <p:nvPr>
            <p:ph idx="1"/>
          </p:nvPr>
        </p:nvSpPr>
        <p:spPr/>
        <p:txBody>
          <a:bodyPr/>
          <a:lstStyle/>
          <a:p>
            <a:endParaRPr lang="en-GB"/>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2343"/>
            <a:ext cx="9144000" cy="6693314"/>
          </a:xfrm>
          <a:prstGeom prst="rect">
            <a:avLst/>
          </a:prstGeom>
        </p:spPr>
      </p:pic>
    </p:spTree>
    <p:extLst>
      <p:ext uri="{BB962C8B-B14F-4D97-AF65-F5344CB8AC3E}">
        <p14:creationId xmlns:p14="http://schemas.microsoft.com/office/powerpoint/2010/main" val="388190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79388"/>
            <a:ext cx="8382000" cy="887412"/>
          </a:xfrm>
        </p:spPr>
        <p:txBody>
          <a:bodyPr/>
          <a:lstStyle/>
          <a:p>
            <a:r>
              <a:rPr lang="en-US" dirty="0" smtClean="0"/>
              <a:t>Some examples </a:t>
            </a:r>
            <a:r>
              <a:rPr lang="en-US" dirty="0"/>
              <a:t>from OPERAs Barcelona dunes exemplar case study </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066800"/>
            <a:ext cx="6628776" cy="4666456"/>
          </a:xfrm>
          <a:prstGeom prst="rect">
            <a:avLst/>
          </a:prstGeom>
        </p:spPr>
      </p:pic>
      <p:sp>
        <p:nvSpPr>
          <p:cNvPr id="2" name="TextBox 1"/>
          <p:cNvSpPr txBox="1"/>
          <p:nvPr/>
        </p:nvSpPr>
        <p:spPr>
          <a:xfrm>
            <a:off x="6736280" y="1484784"/>
            <a:ext cx="2407720" cy="3416320"/>
          </a:xfrm>
          <a:prstGeom prst="rect">
            <a:avLst/>
          </a:prstGeom>
          <a:noFill/>
        </p:spPr>
        <p:txBody>
          <a:bodyPr wrap="square" rtlCol="0">
            <a:spAutoFit/>
          </a:bodyPr>
          <a:lstStyle/>
          <a:p>
            <a:r>
              <a:rPr lang="en-US" dirty="0" smtClean="0"/>
              <a:t>Decision making schemes that did not include all relevant stakeholders leads to inefficient management</a:t>
            </a:r>
            <a:endParaRPr lang="en-US" dirty="0"/>
          </a:p>
        </p:txBody>
      </p:sp>
      <p:pic>
        <p:nvPicPr>
          <p:cNvPr id="8" name="Picture 7" descr="cs13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949280"/>
            <a:ext cx="1189957" cy="792088"/>
          </a:xfrm>
          <a:prstGeom prst="rect">
            <a:avLst/>
          </a:prstGeom>
        </p:spPr>
      </p:pic>
    </p:spTree>
    <p:extLst>
      <p:ext uri="{BB962C8B-B14F-4D97-AF65-F5344CB8AC3E}">
        <p14:creationId xmlns:p14="http://schemas.microsoft.com/office/powerpoint/2010/main" val="37685372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descr="PPT-EndSlide"/>
          <p:cNvPicPr>
            <a:picLocks noGrp="1" noChangeAspect="1" noChangeArrowheads="1"/>
          </p:cNvPicPr>
          <p:nvPr>
            <p:ph/>
          </p:nvPr>
        </p:nvPicPr>
        <p:blipFill>
          <a:blip r:embed="rId3" cstate="print"/>
          <a:srcRect/>
          <a:stretch>
            <a:fillRect/>
          </a:stretch>
        </p:blipFill>
        <p:spPr>
          <a:xfrm>
            <a:off x="0" y="9527"/>
            <a:ext cx="9144000" cy="5737225"/>
          </a:xfrm>
        </p:spPr>
      </p:pic>
    </p:spTree>
    <p:extLst>
      <p:ext uri="{BB962C8B-B14F-4D97-AF65-F5344CB8AC3E}">
        <p14:creationId xmlns:p14="http://schemas.microsoft.com/office/powerpoint/2010/main" val="4252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The purpose of this slideshow is to illustrate a process for identifying stakeholders in an ecosystem services (ES) study, based on experience in the OPERAs Barcelona dunes exemplar case study. </a:t>
            </a:r>
          </a:p>
        </p:txBody>
      </p:sp>
    </p:spTree>
    <p:extLst>
      <p:ext uri="{BB962C8B-B14F-4D97-AF65-F5344CB8AC3E}">
        <p14:creationId xmlns:p14="http://schemas.microsoft.com/office/powerpoint/2010/main" val="3524983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stakeholders?</a:t>
            </a:r>
            <a:endParaRPr lang="en-US" dirty="0"/>
          </a:p>
        </p:txBody>
      </p:sp>
      <p:sp>
        <p:nvSpPr>
          <p:cNvPr id="3" name="Content Placeholder 2"/>
          <p:cNvSpPr>
            <a:spLocks noGrp="1"/>
          </p:cNvSpPr>
          <p:nvPr>
            <p:ph idx="1"/>
          </p:nvPr>
        </p:nvSpPr>
        <p:spPr/>
        <p:txBody>
          <a:bodyPr/>
          <a:lstStyle/>
          <a:p>
            <a:r>
              <a:rPr lang="en-US" dirty="0" smtClean="0"/>
              <a:t>Because ES are about human-nature interface, it is essential to know what happens on the “human” side.</a:t>
            </a:r>
          </a:p>
          <a:p>
            <a:r>
              <a:rPr lang="en-US" dirty="0"/>
              <a:t>Good stakeholder knowledge and </a:t>
            </a:r>
            <a:r>
              <a:rPr lang="en-US" dirty="0" smtClean="0"/>
              <a:t>engagement is </a:t>
            </a:r>
            <a:r>
              <a:rPr lang="en-US" dirty="0"/>
              <a:t>a key factor for </a:t>
            </a:r>
            <a:r>
              <a:rPr lang="en-US" dirty="0" smtClean="0"/>
              <a:t>trustworthy </a:t>
            </a:r>
            <a:r>
              <a:rPr lang="en-US" dirty="0"/>
              <a:t>and efficient governance of ES, and can contribute to better ecosystem management. </a:t>
            </a:r>
          </a:p>
        </p:txBody>
      </p:sp>
    </p:spTree>
    <p:extLst>
      <p:ext uri="{BB962C8B-B14F-4D97-AF65-F5344CB8AC3E}">
        <p14:creationId xmlns:p14="http://schemas.microsoft.com/office/powerpoint/2010/main" val="3263374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8595B"/>
                </a:solidFill>
              </a:rPr>
              <a:t>Who are stakeholders?</a:t>
            </a:r>
            <a:endParaRPr lang="en-US" dirty="0">
              <a:solidFill>
                <a:srgbClr val="58595B"/>
              </a:solidFill>
            </a:endParaRPr>
          </a:p>
        </p:txBody>
      </p:sp>
      <p:sp>
        <p:nvSpPr>
          <p:cNvPr id="3" name="Content Placeholder 2"/>
          <p:cNvSpPr>
            <a:spLocks noGrp="1"/>
          </p:cNvSpPr>
          <p:nvPr>
            <p:ph idx="1"/>
          </p:nvPr>
        </p:nvSpPr>
        <p:spPr/>
        <p:txBody>
          <a:bodyPr/>
          <a:lstStyle/>
          <a:p>
            <a:pPr marL="0" indent="0">
              <a:buNone/>
            </a:pPr>
            <a:r>
              <a:rPr lang="en-US" dirty="0" smtClean="0"/>
              <a:t>Stakeholder: </a:t>
            </a:r>
            <a:r>
              <a:rPr lang="en-US" dirty="0"/>
              <a:t>a</a:t>
            </a:r>
            <a:r>
              <a:rPr lang="en-US" dirty="0" smtClean="0"/>
              <a:t>ny </a:t>
            </a:r>
            <a:r>
              <a:rPr lang="en-US" dirty="0"/>
              <a:t>group, </a:t>
            </a:r>
            <a:r>
              <a:rPr lang="en-US" dirty="0" smtClean="0"/>
              <a:t>organization </a:t>
            </a:r>
            <a:r>
              <a:rPr lang="en-US" dirty="0"/>
              <a:t>or individual who can affect or is affected by the ecosystem’s </a:t>
            </a:r>
            <a:r>
              <a:rPr lang="en-US" dirty="0" smtClean="0"/>
              <a:t>services. </a:t>
            </a:r>
          </a:p>
          <a:p>
            <a:pPr marL="0" indent="0">
              <a:buNone/>
            </a:pPr>
            <a:r>
              <a:rPr lang="en-US" dirty="0"/>
              <a:t>	</a:t>
            </a:r>
          </a:p>
          <a:p>
            <a:pPr marL="0" indent="0" algn="r">
              <a:buNone/>
            </a:pPr>
            <a:r>
              <a:rPr lang="en-US" dirty="0" smtClean="0"/>
              <a:t>Definition developed by </a:t>
            </a:r>
            <a:r>
              <a:rPr lang="en-US" dirty="0" err="1" smtClean="0"/>
              <a:t>OpenNESS</a:t>
            </a:r>
            <a:endParaRPr lang="en-US" dirty="0" smtClean="0"/>
          </a:p>
          <a:p>
            <a:pPr marL="0" indent="0" algn="r">
              <a:buNone/>
            </a:pPr>
            <a:r>
              <a:rPr lang="en-US" sz="1400" dirty="0" err="1" smtClean="0"/>
              <a:t>OpenNESS</a:t>
            </a:r>
            <a:r>
              <a:rPr lang="en-US" sz="1400" dirty="0"/>
              <a:t> Glossary </a:t>
            </a:r>
            <a:r>
              <a:rPr lang="en-US" sz="1400" dirty="0">
                <a:hlinkClick r:id="rId2"/>
              </a:rPr>
              <a:t>http://</a:t>
            </a:r>
            <a:r>
              <a:rPr lang="en-US" sz="1400" dirty="0" smtClean="0">
                <a:hlinkClick r:id="rId2"/>
              </a:rPr>
              <a:t>www.oppla.eu/product/29</a:t>
            </a:r>
            <a:endParaRPr lang="en-US" sz="1400" dirty="0" smtClean="0"/>
          </a:p>
          <a:p>
            <a:pPr marL="0" indent="0" algn="r">
              <a:buNone/>
            </a:pPr>
            <a:endParaRPr lang="en-US" sz="1400" dirty="0" smtClean="0"/>
          </a:p>
        </p:txBody>
      </p:sp>
    </p:spTree>
    <p:extLst>
      <p:ext uri="{BB962C8B-B14F-4D97-AF65-F5344CB8AC3E}">
        <p14:creationId xmlns:p14="http://schemas.microsoft.com/office/powerpoint/2010/main" val="2084591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Barcelona OPERAs Case Study</a:t>
            </a:r>
            <a:endParaRPr lang="en-US" dirty="0"/>
          </a:p>
        </p:txBody>
      </p:sp>
      <p:sp>
        <p:nvSpPr>
          <p:cNvPr id="3" name="Content Placeholder 2"/>
          <p:cNvSpPr>
            <a:spLocks noGrp="1"/>
          </p:cNvSpPr>
          <p:nvPr>
            <p:ph idx="1"/>
          </p:nvPr>
        </p:nvSpPr>
        <p:spPr>
          <a:xfrm>
            <a:off x="4932040" y="1268760"/>
            <a:ext cx="4139952" cy="2170112"/>
          </a:xfrm>
        </p:spPr>
        <p:txBody>
          <a:bodyPr/>
          <a:lstStyle/>
          <a:p>
            <a:pPr marL="0" indent="0">
              <a:buNone/>
            </a:pPr>
            <a:r>
              <a:rPr lang="en-US" b="1" dirty="0" smtClean="0"/>
              <a:t>Objective: </a:t>
            </a:r>
          </a:p>
          <a:p>
            <a:pPr marL="0" indent="0">
              <a:buNone/>
            </a:pPr>
            <a:r>
              <a:rPr lang="en-US" dirty="0" smtClean="0"/>
              <a:t>To </a:t>
            </a:r>
            <a:r>
              <a:rPr lang="en-US" dirty="0"/>
              <a:t>learn to construct and maintain dunes on urban beaches to optimize the flows of ecosystem services such as protection against sea level rise, and to learn how to shape social attitudes to make intensive recreational use of beaches compatible with the protection of the dunes. </a:t>
            </a:r>
          </a:p>
        </p:txBody>
      </p:sp>
      <p:pic>
        <p:nvPicPr>
          <p:cNvPr id="4" name="Picture 3" descr="cs1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68760"/>
            <a:ext cx="4543472" cy="3024336"/>
          </a:xfrm>
          <a:prstGeom prst="rect">
            <a:avLst/>
          </a:prstGeom>
        </p:spPr>
      </p:pic>
    </p:spTree>
    <p:extLst>
      <p:ext uri="{BB962C8B-B14F-4D97-AF65-F5344CB8AC3E}">
        <p14:creationId xmlns:p14="http://schemas.microsoft.com/office/powerpoint/2010/main" val="1070992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2847" b="20042"/>
          <a:stretch/>
        </p:blipFill>
        <p:spPr>
          <a:xfrm>
            <a:off x="2411760" y="3212977"/>
            <a:ext cx="3498721" cy="1914354"/>
          </a:xfrm>
        </p:spPr>
      </p:pic>
      <p:sp>
        <p:nvSpPr>
          <p:cNvPr id="6" name="Content Placeholder 2"/>
          <p:cNvSpPr txBox="1">
            <a:spLocks/>
          </p:cNvSpPr>
          <p:nvPr/>
        </p:nvSpPr>
        <p:spPr bwMode="auto">
          <a:xfrm>
            <a:off x="381000" y="1258888"/>
            <a:ext cx="8382000" cy="26021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Clr>
                <a:schemeClr val="accent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Times" pitchFamily="84" charset="0"/>
              <a:buChar char="•"/>
              <a:defRPr sz="2400">
                <a:solidFill>
                  <a:schemeClr val="tx1"/>
                </a:solidFill>
                <a:latin typeface="+mn-lt"/>
                <a:ea typeface="+mn-ea"/>
              </a:defRPr>
            </a:lvl2pPr>
            <a:lvl3pPr marL="1143000" indent="-228600" algn="l" rtl="0" fontAlgn="base">
              <a:spcBef>
                <a:spcPct val="20000"/>
              </a:spcBef>
              <a:spcAft>
                <a:spcPct val="0"/>
              </a:spcAft>
              <a:buClr>
                <a:schemeClr val="accent1"/>
              </a:buClr>
              <a:buChar char="•"/>
              <a:defRPr sz="2400">
                <a:solidFill>
                  <a:schemeClr val="tx1"/>
                </a:solidFill>
                <a:latin typeface="+mn-lt"/>
                <a:ea typeface="+mn-ea"/>
              </a:defRPr>
            </a:lvl3pPr>
            <a:lvl4pPr marL="16002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9pPr>
          </a:lstStyle>
          <a:p>
            <a:pPr marL="457200" indent="-457200" eaLnBrk="1" hangingPunct="1">
              <a:buFont typeface="+mj-lt"/>
              <a:buAutoNum type="arabicPeriod"/>
            </a:pPr>
            <a:r>
              <a:rPr lang="en-US" sz="2000" kern="0" dirty="0" smtClean="0">
                <a:solidFill>
                  <a:schemeClr val="accent4"/>
                </a:solidFill>
              </a:rPr>
              <a:t>Identify individual stakeholder characteristics </a:t>
            </a:r>
          </a:p>
          <a:p>
            <a:pPr marL="457200" indent="-457200" eaLnBrk="1" hangingPunct="1">
              <a:buFont typeface="+mj-lt"/>
              <a:buAutoNum type="arabicPeriod"/>
            </a:pPr>
            <a:r>
              <a:rPr lang="en-US" sz="2000" kern="0" dirty="0" smtClean="0"/>
              <a:t>See how stakeholders interact</a:t>
            </a:r>
          </a:p>
        </p:txBody>
      </p:sp>
      <p:sp>
        <p:nvSpPr>
          <p:cNvPr id="8" name="Title 1"/>
          <p:cNvSpPr>
            <a:spLocks noGrp="1"/>
          </p:cNvSpPr>
          <p:nvPr>
            <p:ph type="title"/>
          </p:nvPr>
        </p:nvSpPr>
        <p:spPr>
          <a:xfrm>
            <a:off x="-108520" y="179388"/>
            <a:ext cx="8964488" cy="887412"/>
          </a:xfrm>
        </p:spPr>
        <p:txBody>
          <a:bodyPr/>
          <a:lstStyle/>
          <a:p>
            <a:r>
              <a:rPr lang="en-US" dirty="0" smtClean="0"/>
              <a:t>2 steps to identify and analyze key stakeholders</a:t>
            </a:r>
            <a:endParaRPr lang="en-US" dirty="0"/>
          </a:p>
        </p:txBody>
      </p:sp>
      <p:sp>
        <p:nvSpPr>
          <p:cNvPr id="2" name="Rectangle 1"/>
          <p:cNvSpPr/>
          <p:nvPr/>
        </p:nvSpPr>
        <p:spPr bwMode="auto">
          <a:xfrm>
            <a:off x="4499992" y="4725144"/>
            <a:ext cx="1800200"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1794038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42847" b="20042"/>
          <a:stretch/>
        </p:blipFill>
        <p:spPr>
          <a:xfrm>
            <a:off x="2411760" y="3212977"/>
            <a:ext cx="3498721" cy="1914354"/>
          </a:xfrm>
        </p:spPr>
      </p:pic>
      <p:sp>
        <p:nvSpPr>
          <p:cNvPr id="6" name="Content Placeholder 2"/>
          <p:cNvSpPr txBox="1">
            <a:spLocks/>
          </p:cNvSpPr>
          <p:nvPr/>
        </p:nvSpPr>
        <p:spPr bwMode="auto">
          <a:xfrm>
            <a:off x="381000" y="1258888"/>
            <a:ext cx="8382000" cy="260216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fontAlgn="base">
              <a:spcBef>
                <a:spcPct val="20000"/>
              </a:spcBef>
              <a:spcAft>
                <a:spcPct val="0"/>
              </a:spcAft>
              <a:buClr>
                <a:schemeClr val="accent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Times" pitchFamily="84" charset="0"/>
              <a:buChar char="•"/>
              <a:defRPr sz="2400">
                <a:solidFill>
                  <a:schemeClr val="tx1"/>
                </a:solidFill>
                <a:latin typeface="+mn-lt"/>
                <a:ea typeface="+mn-ea"/>
              </a:defRPr>
            </a:lvl2pPr>
            <a:lvl3pPr marL="1143000" indent="-228600" algn="l" rtl="0" fontAlgn="base">
              <a:spcBef>
                <a:spcPct val="20000"/>
              </a:spcBef>
              <a:spcAft>
                <a:spcPct val="0"/>
              </a:spcAft>
              <a:buClr>
                <a:schemeClr val="accent1"/>
              </a:buClr>
              <a:buChar char="•"/>
              <a:defRPr sz="2400">
                <a:solidFill>
                  <a:schemeClr val="tx1"/>
                </a:solidFill>
                <a:latin typeface="+mn-lt"/>
                <a:ea typeface="+mn-ea"/>
              </a:defRPr>
            </a:lvl3pPr>
            <a:lvl4pPr marL="16002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4pPr>
            <a:lvl5pPr marL="20574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Font typeface="Times" pitchFamily="84" charset="0"/>
              <a:buChar char="•"/>
              <a:defRPr sz="2000">
                <a:solidFill>
                  <a:schemeClr val="tx1"/>
                </a:solidFill>
                <a:latin typeface="+mn-lt"/>
                <a:ea typeface="+mn-ea"/>
              </a:defRPr>
            </a:lvl9pPr>
          </a:lstStyle>
          <a:p>
            <a:pPr marL="457200" indent="-457200" eaLnBrk="1" hangingPunct="1">
              <a:buFont typeface="+mj-lt"/>
              <a:buAutoNum type="arabicPeriod"/>
            </a:pPr>
            <a:r>
              <a:rPr lang="en-US" sz="2000" kern="0" dirty="0" smtClean="0">
                <a:solidFill>
                  <a:srgbClr val="FF0000"/>
                </a:solidFill>
              </a:rPr>
              <a:t>Identify individual stakeholder characteristics </a:t>
            </a:r>
          </a:p>
          <a:p>
            <a:pPr marL="457200" indent="-457200" eaLnBrk="1" hangingPunct="1">
              <a:buFont typeface="+mj-lt"/>
              <a:buAutoNum type="arabicPeriod"/>
            </a:pPr>
            <a:r>
              <a:rPr lang="en-US" sz="2000" kern="0" dirty="0" smtClean="0"/>
              <a:t>See how stakeholders interact</a:t>
            </a:r>
          </a:p>
        </p:txBody>
      </p:sp>
      <p:sp>
        <p:nvSpPr>
          <p:cNvPr id="8" name="Title 1"/>
          <p:cNvSpPr>
            <a:spLocks noGrp="1"/>
          </p:cNvSpPr>
          <p:nvPr>
            <p:ph type="title"/>
          </p:nvPr>
        </p:nvSpPr>
        <p:spPr>
          <a:xfrm>
            <a:off x="-108520" y="179388"/>
            <a:ext cx="8964488" cy="887412"/>
          </a:xfrm>
        </p:spPr>
        <p:txBody>
          <a:bodyPr/>
          <a:lstStyle/>
          <a:p>
            <a:r>
              <a:rPr lang="en-US" dirty="0" smtClean="0"/>
              <a:t>2 steps to identify and analyze key stakeholders</a:t>
            </a:r>
            <a:endParaRPr lang="en-US" dirty="0"/>
          </a:p>
        </p:txBody>
      </p:sp>
      <p:sp>
        <p:nvSpPr>
          <p:cNvPr id="2" name="Rectangle 1"/>
          <p:cNvSpPr/>
          <p:nvPr/>
        </p:nvSpPr>
        <p:spPr bwMode="auto">
          <a:xfrm>
            <a:off x="4499992" y="4725144"/>
            <a:ext cx="1800200"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84" charset="-128"/>
            </a:endParaRPr>
          </a:p>
        </p:txBody>
      </p:sp>
    </p:spTree>
    <p:extLst>
      <p:ext uri="{BB962C8B-B14F-4D97-AF65-F5344CB8AC3E}">
        <p14:creationId xmlns:p14="http://schemas.microsoft.com/office/powerpoint/2010/main" val="3944249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42040" cy="887412"/>
          </a:xfrm>
        </p:spPr>
        <p:txBody>
          <a:bodyPr/>
          <a:lstStyle/>
          <a:p>
            <a:r>
              <a:rPr lang="en-US" dirty="0" smtClean="0">
                <a:solidFill>
                  <a:srgbClr val="58595B"/>
                </a:solidFill>
              </a:rPr>
              <a:t>1. Identify individual stakeholder characteristics </a:t>
            </a:r>
            <a:r>
              <a:rPr lang="en-US" dirty="0">
                <a:solidFill>
                  <a:srgbClr val="58595B"/>
                </a:solidFill>
              </a:rPr>
              <a:t/>
            </a:r>
            <a:br>
              <a:rPr lang="en-US" dirty="0">
                <a:solidFill>
                  <a:srgbClr val="58595B"/>
                </a:solidFill>
              </a:rPr>
            </a:br>
            <a:endParaRPr lang="en-US" dirty="0">
              <a:solidFill>
                <a:srgbClr val="58595B"/>
              </a:solidFill>
            </a:endParaRP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16302" t="35848" r="68483" b="21475"/>
          <a:stretch/>
        </p:blipFill>
        <p:spPr>
          <a:xfrm>
            <a:off x="1547664" y="2268363"/>
            <a:ext cx="1872208" cy="3343229"/>
          </a:xfrm>
          <a:prstGeom prst="rect">
            <a:avLst/>
          </a:prstGeom>
        </p:spPr>
      </p:pic>
      <p:sp>
        <p:nvSpPr>
          <p:cNvPr id="4" name="CuadroTexto 3"/>
          <p:cNvSpPr txBox="1"/>
          <p:nvPr/>
        </p:nvSpPr>
        <p:spPr>
          <a:xfrm>
            <a:off x="971600" y="1556792"/>
            <a:ext cx="7416824" cy="461665"/>
          </a:xfrm>
          <a:prstGeom prst="rect">
            <a:avLst/>
          </a:prstGeom>
          <a:noFill/>
        </p:spPr>
        <p:txBody>
          <a:bodyPr wrap="square" rtlCol="0">
            <a:spAutoFit/>
          </a:bodyPr>
          <a:lstStyle/>
          <a:p>
            <a:r>
              <a:rPr lang="en-GB" dirty="0" smtClean="0"/>
              <a:t>First identify individual stakeholder characteristics</a:t>
            </a:r>
            <a:endParaRPr lang="en-GB" dirty="0"/>
          </a:p>
        </p:txBody>
      </p:sp>
      <p:sp>
        <p:nvSpPr>
          <p:cNvPr id="5" name="CuadroTexto 4"/>
          <p:cNvSpPr txBox="1"/>
          <p:nvPr/>
        </p:nvSpPr>
        <p:spPr>
          <a:xfrm>
            <a:off x="3635896" y="2420888"/>
            <a:ext cx="5391219" cy="2677656"/>
          </a:xfrm>
          <a:prstGeom prst="rect">
            <a:avLst/>
          </a:prstGeom>
          <a:noFill/>
        </p:spPr>
        <p:txBody>
          <a:bodyPr wrap="none" rtlCol="0">
            <a:spAutoFit/>
          </a:bodyPr>
          <a:lstStyle/>
          <a:p>
            <a:r>
              <a:rPr lang="en-GB" dirty="0" smtClean="0"/>
              <a:t>It can be quite open:</a:t>
            </a:r>
          </a:p>
          <a:p>
            <a:pPr marL="342900" indent="-342900">
              <a:buFont typeface="Arial" panose="020B0604020202020204" pitchFamily="34" charset="0"/>
              <a:buChar char="•"/>
            </a:pPr>
            <a:r>
              <a:rPr lang="en-GB" dirty="0" smtClean="0"/>
              <a:t>Level of system knowledge</a:t>
            </a:r>
          </a:p>
          <a:p>
            <a:pPr marL="342900" indent="-342900">
              <a:buFont typeface="Arial" panose="020B0604020202020204" pitchFamily="34" charset="0"/>
              <a:buChar char="•"/>
            </a:pPr>
            <a:r>
              <a:rPr lang="en-GB" dirty="0" smtClean="0"/>
              <a:t>Level of dependence/interest</a:t>
            </a:r>
          </a:p>
          <a:p>
            <a:pPr marL="342900" indent="-342900">
              <a:buFont typeface="Arial" panose="020B0604020202020204" pitchFamily="34" charset="0"/>
              <a:buChar char="•"/>
            </a:pPr>
            <a:r>
              <a:rPr lang="en-GB" dirty="0" smtClean="0"/>
              <a:t>Quantity</a:t>
            </a:r>
          </a:p>
          <a:p>
            <a:pPr marL="342900" indent="-342900">
              <a:buFont typeface="Arial" panose="020B0604020202020204" pitchFamily="34" charset="0"/>
              <a:buChar char="•"/>
            </a:pPr>
            <a:r>
              <a:rPr lang="en-GB" dirty="0" smtClean="0"/>
              <a:t>Environmental impact</a:t>
            </a:r>
          </a:p>
          <a:p>
            <a:pPr marL="342900" indent="-342900">
              <a:buFont typeface="Arial" panose="020B0604020202020204" pitchFamily="34" charset="0"/>
              <a:buChar char="•"/>
            </a:pPr>
            <a:r>
              <a:rPr lang="en-GB" dirty="0" smtClean="0"/>
              <a:t>Spatial &amp; temporal distribution</a:t>
            </a:r>
          </a:p>
          <a:p>
            <a:pPr marL="342900" indent="-342900">
              <a:buFont typeface="Arial" panose="020B0604020202020204" pitchFamily="34" charset="0"/>
              <a:buChar char="•"/>
            </a:pPr>
            <a:r>
              <a:rPr lang="en-GB" dirty="0" smtClean="0"/>
              <a:t>Role (e.g., administration, NGO, …)</a:t>
            </a:r>
            <a:endParaRPr lang="en-GB" dirty="0"/>
          </a:p>
        </p:txBody>
      </p:sp>
    </p:spTree>
    <p:extLst>
      <p:ext uri="{BB962C8B-B14F-4D97-AF65-F5344CB8AC3E}">
        <p14:creationId xmlns:p14="http://schemas.microsoft.com/office/powerpoint/2010/main" val="1516299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58595B"/>
      </a:dk1>
      <a:lt1>
        <a:srgbClr val="FFFFFF"/>
      </a:lt1>
      <a:dk2>
        <a:srgbClr val="58595B"/>
      </a:dk2>
      <a:lt2>
        <a:srgbClr val="C8C8C8"/>
      </a:lt2>
      <a:accent1>
        <a:srgbClr val="683A76"/>
      </a:accent1>
      <a:accent2>
        <a:srgbClr val="547844"/>
      </a:accent2>
      <a:accent3>
        <a:srgbClr val="FFFFFF"/>
      </a:accent3>
      <a:accent4>
        <a:srgbClr val="4A4B4C"/>
      </a:accent4>
      <a:accent5>
        <a:srgbClr val="B9AEBD"/>
      </a:accent5>
      <a:accent6>
        <a:srgbClr val="4B6C3D"/>
      </a:accent6>
      <a:hlink>
        <a:srgbClr val="009CA6"/>
      </a:hlink>
      <a:folHlink>
        <a:srgbClr val="AF334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58595B"/>
        </a:dk1>
        <a:lt1>
          <a:srgbClr val="FFFFFF"/>
        </a:lt1>
        <a:dk2>
          <a:srgbClr val="58595B"/>
        </a:dk2>
        <a:lt2>
          <a:srgbClr val="C8C8C8"/>
        </a:lt2>
        <a:accent1>
          <a:srgbClr val="683A76"/>
        </a:accent1>
        <a:accent2>
          <a:srgbClr val="547844"/>
        </a:accent2>
        <a:accent3>
          <a:srgbClr val="FFFFFF"/>
        </a:accent3>
        <a:accent4>
          <a:srgbClr val="4A4B4C"/>
        </a:accent4>
        <a:accent5>
          <a:srgbClr val="B9AEBD"/>
        </a:accent5>
        <a:accent6>
          <a:srgbClr val="4B6C3D"/>
        </a:accent6>
        <a:hlink>
          <a:srgbClr val="009CA6"/>
        </a:hlink>
        <a:folHlink>
          <a:srgbClr val="AF334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6005</TotalTime>
  <Words>584</Words>
  <Application>Microsoft Office PowerPoint</Application>
  <PresentationFormat>Presentación en pantalla (4:3)</PresentationFormat>
  <Paragraphs>74</Paragraphs>
  <Slides>24</Slides>
  <Notes>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ＭＳ Ｐゴシック</vt:lpstr>
      <vt:lpstr>Arial</vt:lpstr>
      <vt:lpstr>Times</vt:lpstr>
      <vt:lpstr>Blank Presentation</vt:lpstr>
      <vt:lpstr>Identifying and analyzing stakeholders of ecosystem services </vt:lpstr>
      <vt:lpstr>Overview</vt:lpstr>
      <vt:lpstr>Purpose</vt:lpstr>
      <vt:lpstr>Why stakeholders?</vt:lpstr>
      <vt:lpstr>Who are stakeholders?</vt:lpstr>
      <vt:lpstr>Introducing Barcelona OPERAs Case Study</vt:lpstr>
      <vt:lpstr>2 steps to identify and analyze key stakeholders</vt:lpstr>
      <vt:lpstr>2 steps to identify and analyze key stakeholders</vt:lpstr>
      <vt:lpstr>1. Identify individual stakeholder characteristics  </vt:lpstr>
      <vt:lpstr>Selected methods to identify stakeholders and their interests in Barcelona</vt:lpstr>
      <vt:lpstr>Characterizing stakeholders in Barcelona</vt:lpstr>
      <vt:lpstr>Different stakeholders have different characteristics</vt:lpstr>
      <vt:lpstr>Using social media to analyze stakeholder interests</vt:lpstr>
      <vt:lpstr>Barcelona results of social listening</vt:lpstr>
      <vt:lpstr>Presentación de PowerPoint</vt:lpstr>
      <vt:lpstr>2 steps to identify and analyze key stakeholders</vt:lpstr>
      <vt:lpstr>2. See how stakeholders interact</vt:lpstr>
      <vt:lpstr>Analyze relationships between stakeholders</vt:lpstr>
      <vt:lpstr>Analyze how stakeholders influence each other</vt:lpstr>
      <vt:lpstr>Findings from Barcelona Dunes</vt:lpstr>
      <vt:lpstr>Identifying stakeholder interaction in Barcelona</vt:lpstr>
      <vt:lpstr>Presentación de PowerPoint</vt:lpstr>
      <vt:lpstr>Some examples from OPERAs Barcelona dunes exemplar case study </vt:lpstr>
      <vt:lpstr>Presentación de PowerPoint</vt:lpstr>
    </vt:vector>
  </TitlesOfParts>
  <Company>Countryscape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Brown</dc:creator>
  <cp:lastModifiedBy>LASCU</cp:lastModifiedBy>
  <cp:revision>203</cp:revision>
  <dcterms:created xsi:type="dcterms:W3CDTF">2012-08-21T13:45:09Z</dcterms:created>
  <dcterms:modified xsi:type="dcterms:W3CDTF">2017-02-25T10:20:05Z</dcterms:modified>
</cp:coreProperties>
</file>